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handoutMasterIdLst>
    <p:handoutMasterId r:id="rId42"/>
  </p:handoutMasterIdLst>
  <p:sldIdLst>
    <p:sldId id="256" r:id="rId2"/>
    <p:sldId id="275" r:id="rId3"/>
    <p:sldId id="339" r:id="rId4"/>
    <p:sldId id="306" r:id="rId5"/>
    <p:sldId id="307" r:id="rId6"/>
    <p:sldId id="406" r:id="rId7"/>
    <p:sldId id="308" r:id="rId8"/>
    <p:sldId id="400" r:id="rId9"/>
    <p:sldId id="309" r:id="rId10"/>
    <p:sldId id="373" r:id="rId11"/>
    <p:sldId id="317" r:id="rId12"/>
    <p:sldId id="318" r:id="rId13"/>
    <p:sldId id="407" r:id="rId14"/>
    <p:sldId id="408" r:id="rId15"/>
    <p:sldId id="404" r:id="rId16"/>
    <p:sldId id="314" r:id="rId17"/>
    <p:sldId id="405" r:id="rId18"/>
    <p:sldId id="320" r:id="rId19"/>
    <p:sldId id="321" r:id="rId20"/>
    <p:sldId id="322" r:id="rId21"/>
    <p:sldId id="323" r:id="rId22"/>
    <p:sldId id="324" r:id="rId23"/>
    <p:sldId id="372" r:id="rId24"/>
    <p:sldId id="374" r:id="rId25"/>
    <p:sldId id="325" r:id="rId26"/>
    <p:sldId id="371" r:id="rId27"/>
    <p:sldId id="311" r:id="rId28"/>
    <p:sldId id="398" r:id="rId29"/>
    <p:sldId id="402" r:id="rId30"/>
    <p:sldId id="399" r:id="rId31"/>
    <p:sldId id="409" r:id="rId32"/>
    <p:sldId id="413" r:id="rId33"/>
    <p:sldId id="415" r:id="rId34"/>
    <p:sldId id="414" r:id="rId35"/>
    <p:sldId id="410" r:id="rId36"/>
    <p:sldId id="411" r:id="rId37"/>
    <p:sldId id="412" r:id="rId38"/>
    <p:sldId id="263" r:id="rId39"/>
    <p:sldId id="258" r:id="rId4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2479" userDrawn="1">
          <p15:clr>
            <a:srgbClr val="A4A3A4"/>
          </p15:clr>
        </p15:guide>
        <p15:guide id="3" pos="1980" userDrawn="1">
          <p15:clr>
            <a:srgbClr val="A4A3A4"/>
          </p15:clr>
        </p15:guide>
        <p15:guide id="4" pos="4294" userDrawn="1">
          <p15:clr>
            <a:srgbClr val="A4A3A4"/>
          </p15:clr>
        </p15:guide>
        <p15:guide id="5"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BC21"/>
    <a:srgbClr val="073349"/>
    <a:srgbClr val="003DA6"/>
    <a:srgbClr val="00B2E3"/>
    <a:srgbClr val="E1251B"/>
    <a:srgbClr val="A6A6A6"/>
    <a:srgbClr val="7F7F7F"/>
    <a:srgbClr val="898C8E"/>
    <a:srgbClr val="80808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53" autoAdjust="0"/>
    <p:restoredTop sz="89166" autoAdjust="0"/>
  </p:normalViewPr>
  <p:slideViewPr>
    <p:cSldViewPr snapToGrid="0" snapToObjects="1">
      <p:cViewPr varScale="1">
        <p:scale>
          <a:sx n="108" d="100"/>
          <a:sy n="108" d="100"/>
        </p:scale>
        <p:origin x="786" y="264"/>
      </p:cViewPr>
      <p:guideLst>
        <p:guide pos="3840"/>
        <p:guide pos="2479"/>
        <p:guide pos="1980"/>
        <p:guide pos="4294"/>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E7A30472-4D15-1B44-AB31-9A7D3CCB858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latin typeface="Roboto Th" pitchFamily="2" charset="0"/>
            </a:endParaRPr>
          </a:p>
        </p:txBody>
      </p:sp>
      <p:sp>
        <p:nvSpPr>
          <p:cNvPr id="3" name="Marcador de fecha 2">
            <a:extLst>
              <a:ext uri="{FF2B5EF4-FFF2-40B4-BE49-F238E27FC236}">
                <a16:creationId xmlns:a16="http://schemas.microsoft.com/office/drawing/2014/main" id="{BA98AEBD-03A6-344F-B8A8-D2D7F88A2B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67284B4-4ABD-EF42-B75D-241675A375CD}" type="datetimeFigureOut">
              <a:rPr lang="es-ES" smtClean="0">
                <a:latin typeface="Roboto Th" pitchFamily="2" charset="0"/>
              </a:rPr>
              <a:t>31/07/2026</a:t>
            </a:fld>
            <a:endParaRPr lang="es-ES" dirty="0">
              <a:latin typeface="Roboto Th" pitchFamily="2" charset="0"/>
            </a:endParaRPr>
          </a:p>
        </p:txBody>
      </p:sp>
      <p:sp>
        <p:nvSpPr>
          <p:cNvPr id="4" name="Marcador de pie de página 3">
            <a:extLst>
              <a:ext uri="{FF2B5EF4-FFF2-40B4-BE49-F238E27FC236}">
                <a16:creationId xmlns:a16="http://schemas.microsoft.com/office/drawing/2014/main" id="{C00D160A-D322-904C-8507-F42435936A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latin typeface="Roboto Th" pitchFamily="2" charset="0"/>
            </a:endParaRPr>
          </a:p>
        </p:txBody>
      </p:sp>
      <p:sp>
        <p:nvSpPr>
          <p:cNvPr id="5" name="Marcador de número de diapositiva 4">
            <a:extLst>
              <a:ext uri="{FF2B5EF4-FFF2-40B4-BE49-F238E27FC236}">
                <a16:creationId xmlns:a16="http://schemas.microsoft.com/office/drawing/2014/main" id="{F9F12434-7150-9A4C-87CB-7127ECA14D9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94E8683-D065-6746-843C-1F107D3B9FE0}" type="slidenum">
              <a:rPr lang="es-ES" smtClean="0">
                <a:latin typeface="Roboto Th" pitchFamily="2" charset="0"/>
              </a:rPr>
              <a:t>‹Nº›</a:t>
            </a:fld>
            <a:endParaRPr lang="es-ES" dirty="0">
              <a:latin typeface="Roboto Th" pitchFamily="2" charset="0"/>
            </a:endParaRPr>
          </a:p>
        </p:txBody>
      </p:sp>
    </p:spTree>
    <p:extLst>
      <p:ext uri="{BB962C8B-B14F-4D97-AF65-F5344CB8AC3E}">
        <p14:creationId xmlns:p14="http://schemas.microsoft.com/office/powerpoint/2010/main" val="262858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Roboto Th" pitchFamily="2" charset="0"/>
              </a:defRPr>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Roboto Th" pitchFamily="2" charset="0"/>
              </a:defRPr>
            </a:lvl1pPr>
          </a:lstStyle>
          <a:p>
            <a:fld id="{198FA039-1DF8-384A-9AB0-7F1FBBB6D0E9}" type="datetimeFigureOut">
              <a:rPr lang="es-ES" smtClean="0"/>
              <a:pPr/>
              <a:t>31/07/2026</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Roboto Th" pitchFamily="2" charset="0"/>
              </a:defRPr>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Roboto Th" pitchFamily="2" charset="0"/>
              </a:defRPr>
            </a:lvl1pPr>
          </a:lstStyle>
          <a:p>
            <a:fld id="{3344D5E9-8E4A-7E46-A615-1A4AF47E07F9}" type="slidenum">
              <a:rPr lang="es-ES" smtClean="0"/>
              <a:pPr/>
              <a:t>‹Nº›</a:t>
            </a:fld>
            <a:endParaRPr lang="es-ES" dirty="0"/>
          </a:p>
        </p:txBody>
      </p:sp>
    </p:spTree>
    <p:extLst>
      <p:ext uri="{BB962C8B-B14F-4D97-AF65-F5344CB8AC3E}">
        <p14:creationId xmlns:p14="http://schemas.microsoft.com/office/powerpoint/2010/main" val="190467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Roboto Th" pitchFamily="2" charset="0"/>
        <a:ea typeface="+mn-ea"/>
        <a:cs typeface="+mn-cs"/>
      </a:defRPr>
    </a:lvl1pPr>
    <a:lvl2pPr marL="457200" algn="l" defTabSz="914400" rtl="0" eaLnBrk="1" latinLnBrk="0" hangingPunct="1">
      <a:defRPr sz="1200" b="0" i="0" kern="1200">
        <a:solidFill>
          <a:schemeClr val="tx1"/>
        </a:solidFill>
        <a:latin typeface="Roboto Th" pitchFamily="2" charset="0"/>
        <a:ea typeface="+mn-ea"/>
        <a:cs typeface="+mn-cs"/>
      </a:defRPr>
    </a:lvl2pPr>
    <a:lvl3pPr marL="914400" algn="l" defTabSz="914400" rtl="0" eaLnBrk="1" latinLnBrk="0" hangingPunct="1">
      <a:defRPr sz="1200" b="0" i="0" kern="1200">
        <a:solidFill>
          <a:schemeClr val="tx1"/>
        </a:solidFill>
        <a:latin typeface="Roboto Th" pitchFamily="2" charset="0"/>
        <a:ea typeface="+mn-ea"/>
        <a:cs typeface="+mn-cs"/>
      </a:defRPr>
    </a:lvl3pPr>
    <a:lvl4pPr marL="1371600" algn="l" defTabSz="914400" rtl="0" eaLnBrk="1" latinLnBrk="0" hangingPunct="1">
      <a:defRPr sz="1200" b="0" i="0" kern="1200">
        <a:solidFill>
          <a:schemeClr val="tx1"/>
        </a:solidFill>
        <a:latin typeface="Roboto Th" pitchFamily="2" charset="0"/>
        <a:ea typeface="+mn-ea"/>
        <a:cs typeface="+mn-cs"/>
      </a:defRPr>
    </a:lvl4pPr>
    <a:lvl5pPr marL="1828800" algn="l" defTabSz="914400" rtl="0" eaLnBrk="1" latinLnBrk="0" hangingPunct="1">
      <a:defRPr sz="1200" b="0" i="0" kern="1200">
        <a:solidFill>
          <a:schemeClr val="tx1"/>
        </a:solidFill>
        <a:latin typeface="Roboto Th"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081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8023482"/>
      </p:ext>
    </p:extLst>
  </p:cSld>
  <p:clrMapOvr>
    <a:masterClrMapping/>
  </p:clrMapOvr>
  <p:extLst>
    <p:ext uri="{DCECCB84-F9BA-43D5-87BE-67443E8EF086}">
      <p15:sldGuideLst xmlns:p15="http://schemas.microsoft.com/office/powerpoint/2012/main">
        <p15:guide id="1" pos="3840" userDrawn="1">
          <p15:clr>
            <a:srgbClr val="FBAE40"/>
          </p15:clr>
        </p15:guide>
        <p15:guide id="2" pos="302" userDrawn="1">
          <p15:clr>
            <a:srgbClr val="FBAE40"/>
          </p15:clr>
        </p15:guide>
        <p15:guide id="3" orient="horz" pos="57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567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743697"/>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4" name="Holder 4"/>
          <p:cNvSpPr>
            <a:spLocks noGrp="1"/>
          </p:cNvSpPr>
          <p:nvPr>
            <p:ph type="ftr" sz="quarter" idx="5"/>
          </p:nvPr>
        </p:nvSpPr>
        <p:spPr/>
        <p:txBody>
          <a:bodyPr lIns="0" tIns="0" rIns="0" bIns="0"/>
          <a:lstStyle>
            <a:lvl1pPr algn="ctr">
              <a:defRPr b="0" i="0">
                <a:solidFill>
                  <a:schemeClr val="tx1">
                    <a:tint val="75000"/>
                  </a:schemeClr>
                </a:solidFill>
                <a:latin typeface="Roboto Th" pitchFamily="2" charset="0"/>
              </a:defRPr>
            </a:lvl1pPr>
          </a:lstStyle>
          <a:p>
            <a:endParaRPr lang="es-ES" dirty="0"/>
          </a:p>
        </p:txBody>
      </p:sp>
      <p:sp>
        <p:nvSpPr>
          <p:cNvPr id="5" name="Holder 5"/>
          <p:cNvSpPr>
            <a:spLocks noGrp="1"/>
          </p:cNvSpPr>
          <p:nvPr>
            <p:ph type="dt" sz="half" idx="6"/>
          </p:nvPr>
        </p:nvSpPr>
        <p:spPr/>
        <p:txBody>
          <a:bodyPr lIns="0" tIns="0" rIns="0" bIns="0"/>
          <a:lstStyle>
            <a:lvl1pPr algn="l">
              <a:defRPr b="0" i="0">
                <a:solidFill>
                  <a:schemeClr val="tx1">
                    <a:tint val="75000"/>
                  </a:schemeClr>
                </a:solidFill>
                <a:latin typeface="Roboto Th" pitchFamily="2" charset="0"/>
              </a:defRPr>
            </a:lvl1pPr>
          </a:lstStyle>
          <a:p>
            <a:endParaRPr lang="en-US" dirty="0"/>
          </a:p>
        </p:txBody>
      </p:sp>
      <p:sp>
        <p:nvSpPr>
          <p:cNvPr id="6" name="Holder 6"/>
          <p:cNvSpPr>
            <a:spLocks noGrp="1"/>
          </p:cNvSpPr>
          <p:nvPr>
            <p:ph type="sldNum" sz="quarter" idx="7"/>
          </p:nvPr>
        </p:nvSpPr>
        <p:spPr/>
        <p:txBody>
          <a:bodyPr lIns="0" tIns="0" rIns="0" bIns="0"/>
          <a:lstStyle>
            <a:lvl1pPr algn="r">
              <a:defRPr b="0" i="0">
                <a:solidFill>
                  <a:schemeClr val="tx1">
                    <a:tint val="75000"/>
                  </a:schemeClr>
                </a:solidFill>
                <a:latin typeface="Roboto Th" pitchFamily="2" charset="0"/>
              </a:defRPr>
            </a:lvl1pPr>
          </a:lstStyle>
          <a:p>
            <a:endParaRPr lang="es-ES" dirty="0"/>
          </a:p>
        </p:txBody>
      </p:sp>
    </p:spTree>
    <p:extLst>
      <p:ext uri="{BB962C8B-B14F-4D97-AF65-F5344CB8AC3E}">
        <p14:creationId xmlns:p14="http://schemas.microsoft.com/office/powerpoint/2010/main" val="653490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oogle Shape;7;p25">
            <a:extLst>
              <a:ext uri="{FF2B5EF4-FFF2-40B4-BE49-F238E27FC236}">
                <a16:creationId xmlns:a16="http://schemas.microsoft.com/office/drawing/2014/main" id="{C40D4840-F50D-2B4C-8995-E807A11F2FD6}"/>
              </a:ext>
            </a:extLst>
          </p:cNvPr>
          <p:cNvCxnSpPr/>
          <p:nvPr userDrawn="1"/>
        </p:nvCxnSpPr>
        <p:spPr>
          <a:xfrm>
            <a:off x="466725" y="6146800"/>
            <a:ext cx="10764000" cy="0"/>
          </a:xfrm>
          <a:prstGeom prst="straightConnector1">
            <a:avLst/>
          </a:prstGeom>
          <a:noFill/>
          <a:ln w="9525" cap="flat" cmpd="sng">
            <a:solidFill>
              <a:srgbClr val="000000"/>
            </a:solidFill>
            <a:prstDash val="solid"/>
            <a:round/>
            <a:headEnd type="none" w="sm" len="sm"/>
            <a:tailEnd type="none" w="sm" len="sm"/>
          </a:ln>
        </p:spPr>
      </p:cxnSp>
      <p:pic>
        <p:nvPicPr>
          <p:cNvPr id="2" name="Imagen 1">
            <a:extLst>
              <a:ext uri="{FF2B5EF4-FFF2-40B4-BE49-F238E27FC236}">
                <a16:creationId xmlns:a16="http://schemas.microsoft.com/office/drawing/2014/main" id="{EB5E1578-7EDB-46E8-30EF-B3784A7BC60D}"/>
              </a:ext>
            </a:extLst>
          </p:cNvPr>
          <p:cNvPicPr>
            <a:picLocks noChangeAspect="1"/>
          </p:cNvPicPr>
          <p:nvPr userDrawn="1"/>
        </p:nvPicPr>
        <p:blipFill>
          <a:blip r:embed="rId7"/>
          <a:stretch>
            <a:fillRect/>
          </a:stretch>
        </p:blipFill>
        <p:spPr>
          <a:xfrm>
            <a:off x="466725" y="6212563"/>
            <a:ext cx="2230977" cy="318711"/>
          </a:xfrm>
          <a:prstGeom prst="rect">
            <a:avLst/>
          </a:prstGeom>
        </p:spPr>
      </p:pic>
      <p:sp>
        <p:nvSpPr>
          <p:cNvPr id="3" name="Rectángulo 2">
            <a:extLst>
              <a:ext uri="{FF2B5EF4-FFF2-40B4-BE49-F238E27FC236}">
                <a16:creationId xmlns:a16="http://schemas.microsoft.com/office/drawing/2014/main" id="{5CDA80AC-51AF-7C44-9BD7-A95836A5148B}"/>
              </a:ext>
            </a:extLst>
          </p:cNvPr>
          <p:cNvSpPr/>
          <p:nvPr userDrawn="1"/>
        </p:nvSpPr>
        <p:spPr>
          <a:xfrm>
            <a:off x="9430283" y="6187851"/>
            <a:ext cx="1789336" cy="523220"/>
          </a:xfrm>
          <a:prstGeom prst="rect">
            <a:avLst/>
          </a:prstGeom>
        </p:spPr>
        <p:txBody>
          <a:bodyPr wrap="none">
            <a:spAutoFit/>
          </a:bodyPr>
          <a:lstStyle/>
          <a:p>
            <a:pPr algn="r"/>
            <a:r>
              <a:rPr lang="es-ES" sz="1400" dirty="0">
                <a:solidFill>
                  <a:srgbClr val="003DA6"/>
                </a:solidFill>
                <a:latin typeface="New Baskerville" panose="02020602060200020203" pitchFamily="18" charset="0"/>
              </a:rPr>
              <a:t>Escola Internacional</a:t>
            </a:r>
          </a:p>
          <a:p>
            <a:pPr algn="r"/>
            <a:r>
              <a:rPr lang="es-ES" sz="1400" dirty="0">
                <a:solidFill>
                  <a:srgbClr val="003DA6"/>
                </a:solidFill>
                <a:latin typeface="New Baskerville" panose="02020602060200020203" pitchFamily="18" charset="0"/>
              </a:rPr>
              <a:t>de </a:t>
            </a:r>
            <a:r>
              <a:rPr lang="es-ES" sz="1400" dirty="0" err="1">
                <a:solidFill>
                  <a:srgbClr val="003DA6"/>
                </a:solidFill>
                <a:latin typeface="New Baskerville" panose="02020602060200020203" pitchFamily="18" charset="0"/>
              </a:rPr>
              <a:t>Doutoramento</a:t>
            </a:r>
            <a:endParaRPr lang="es-ES" sz="1400" dirty="0">
              <a:solidFill>
                <a:srgbClr val="003DA6"/>
              </a:solidFill>
              <a:latin typeface="New Baskerville" panose="02020602060200020203" pitchFamily="18" charset="0"/>
            </a:endParaRPr>
          </a:p>
        </p:txBody>
      </p:sp>
      <p:pic>
        <p:nvPicPr>
          <p:cNvPr id="5" name="Imagen 4">
            <a:extLst>
              <a:ext uri="{FF2B5EF4-FFF2-40B4-BE49-F238E27FC236}">
                <a16:creationId xmlns:a16="http://schemas.microsoft.com/office/drawing/2014/main" id="{C116D1F1-3BB9-2EBE-E234-2CB174E1F295}"/>
              </a:ext>
            </a:extLst>
          </p:cNvPr>
          <p:cNvPicPr>
            <a:picLocks noChangeAspect="1"/>
          </p:cNvPicPr>
          <p:nvPr userDrawn="1"/>
        </p:nvPicPr>
        <p:blipFill>
          <a:blip r:embed="rId8"/>
          <a:stretch>
            <a:fillRect/>
          </a:stretch>
        </p:blipFill>
        <p:spPr>
          <a:xfrm>
            <a:off x="-49710" y="-254304"/>
            <a:ext cx="12291421" cy="1162354"/>
          </a:xfrm>
          <a:prstGeom prst="rect">
            <a:avLst/>
          </a:prstGeom>
        </p:spPr>
      </p:pic>
      <p:pic>
        <p:nvPicPr>
          <p:cNvPr id="6" name="Imagen 5"/>
          <p:cNvPicPr>
            <a:picLocks noChangeAspect="1"/>
          </p:cNvPicPr>
          <p:nvPr userDrawn="1"/>
        </p:nvPicPr>
        <p:blipFill rotWithShape="1">
          <a:blip r:embed="rId9">
            <a:extLst>
              <a:ext uri="{28A0092B-C50C-407E-A947-70E740481C1C}">
                <a14:useLocalDpi xmlns:a14="http://schemas.microsoft.com/office/drawing/2010/main" val="0"/>
              </a:ext>
            </a:extLst>
          </a:blip>
          <a:srcRect l="9512" t="12577" r="10202" b="12577"/>
          <a:stretch/>
        </p:blipFill>
        <p:spPr>
          <a:xfrm>
            <a:off x="11341366" y="6214190"/>
            <a:ext cx="579239" cy="540000"/>
          </a:xfrm>
          <a:prstGeom prst="rect">
            <a:avLst/>
          </a:prstGeom>
        </p:spPr>
      </p:pic>
      <p:cxnSp>
        <p:nvCxnSpPr>
          <p:cNvPr id="8" name="Google Shape;7;p25">
            <a:extLst>
              <a:ext uri="{FF2B5EF4-FFF2-40B4-BE49-F238E27FC236}">
                <a16:creationId xmlns:a16="http://schemas.microsoft.com/office/drawing/2014/main" id="{C40D4840-F50D-2B4C-8995-E807A11F2FD6}"/>
              </a:ext>
            </a:extLst>
          </p:cNvPr>
          <p:cNvCxnSpPr/>
          <p:nvPr userDrawn="1"/>
        </p:nvCxnSpPr>
        <p:spPr>
          <a:xfrm>
            <a:off x="11360985" y="6146800"/>
            <a:ext cx="540000" cy="3104"/>
          </a:xfrm>
          <a:prstGeom prst="straightConnector1">
            <a:avLst/>
          </a:prstGeom>
          <a:noFill/>
          <a:ln w="9525" cap="flat" cmpd="sng">
            <a:solidFill>
              <a:srgbClr val="000000"/>
            </a:solidFill>
            <a:prstDash val="solid"/>
            <a:round/>
            <a:headEnd type="none" w="sm" len="sm"/>
            <a:tailEnd type="none" w="sm" len="sm"/>
          </a:ln>
        </p:spPr>
      </p:cxnSp>
    </p:spTree>
    <p:extLst>
      <p:ext uri="{BB962C8B-B14F-4D97-AF65-F5344CB8AC3E}">
        <p14:creationId xmlns:p14="http://schemas.microsoft.com/office/powerpoint/2010/main" val="33813749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6" r:id="rId4"/>
    <p:sldLayoutId id="2147483661" r:id="rId5"/>
  </p:sldLayoutIdLst>
  <p:txStyles>
    <p:title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57" userDrawn="1">
          <p15:clr>
            <a:srgbClr val="F26B43"/>
          </p15:clr>
        </p15:guide>
        <p15:guide id="2" orient="horz" pos="57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74A11E49-AAB5-00FE-C2B5-5D70F1F90B39}"/>
              </a:ext>
            </a:extLst>
          </p:cNvPr>
          <p:cNvSpPr/>
          <p:nvPr/>
        </p:nvSpPr>
        <p:spPr>
          <a:xfrm>
            <a:off x="-74427" y="-271304"/>
            <a:ext cx="12355032" cy="6302154"/>
          </a:xfrm>
          <a:prstGeom prst="rect">
            <a:avLst/>
          </a:prstGeom>
          <a:solidFill>
            <a:srgbClr val="003DA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gl-ES" noProof="0" dirty="0"/>
          </a:p>
        </p:txBody>
      </p:sp>
      <p:sp>
        <p:nvSpPr>
          <p:cNvPr id="2" name="Título 1">
            <a:extLst>
              <a:ext uri="{FF2B5EF4-FFF2-40B4-BE49-F238E27FC236}">
                <a16:creationId xmlns:a16="http://schemas.microsoft.com/office/drawing/2014/main" id="{F50ACB7D-AF38-E640-861E-2FD765A10FFC}"/>
              </a:ext>
            </a:extLst>
          </p:cNvPr>
          <p:cNvSpPr>
            <a:spLocks noGrp="1"/>
          </p:cNvSpPr>
          <p:nvPr>
            <p:ph type="ctrTitle" idx="4294967295"/>
          </p:nvPr>
        </p:nvSpPr>
        <p:spPr>
          <a:xfrm>
            <a:off x="391886" y="782110"/>
            <a:ext cx="11564762" cy="2988533"/>
          </a:xfrm>
          <a:prstGeom prst="rect">
            <a:avLst/>
          </a:prstGeom>
        </p:spPr>
        <p:txBody>
          <a:bodyPr anchor="ctr">
            <a:noAutofit/>
          </a:bodyPr>
          <a:lstStyle/>
          <a:p>
            <a:pPr>
              <a:lnSpc>
                <a:spcPct val="100000"/>
              </a:lnSpc>
            </a:pPr>
            <a:r>
              <a:rPr lang="gl-ES" sz="20000" kern="700" spc="-200" noProof="0" dirty="0">
                <a:solidFill>
                  <a:schemeClr val="bg1"/>
                </a:solidFill>
                <a:latin typeface="Campus Simple" pitchFamily="2" charset="0"/>
                <a:ea typeface="Roboto" pitchFamily="2" charset="0"/>
              </a:rPr>
              <a:t>EIDO</a:t>
            </a:r>
            <a:endParaRPr lang="gl-ES" sz="20000" noProof="0" dirty="0">
              <a:solidFill>
                <a:schemeClr val="bg1"/>
              </a:solidFill>
              <a:latin typeface="Campus Simple" pitchFamily="2" charset="0"/>
              <a:ea typeface="Roboto" pitchFamily="2" charset="0"/>
            </a:endParaRPr>
          </a:p>
        </p:txBody>
      </p:sp>
      <p:sp>
        <p:nvSpPr>
          <p:cNvPr id="3" name="Subtítulo 2">
            <a:extLst>
              <a:ext uri="{FF2B5EF4-FFF2-40B4-BE49-F238E27FC236}">
                <a16:creationId xmlns:a16="http://schemas.microsoft.com/office/drawing/2014/main" id="{B28B746B-7A65-6E46-A94C-B32FAD948218}"/>
              </a:ext>
            </a:extLst>
          </p:cNvPr>
          <p:cNvSpPr>
            <a:spLocks noGrp="1"/>
          </p:cNvSpPr>
          <p:nvPr>
            <p:ph type="subTitle" idx="4294967295"/>
          </p:nvPr>
        </p:nvSpPr>
        <p:spPr>
          <a:xfrm>
            <a:off x="1719943" y="5580126"/>
            <a:ext cx="10058400" cy="450723"/>
          </a:xfrm>
          <a:prstGeom prst="rect">
            <a:avLst/>
          </a:prstGeom>
        </p:spPr>
        <p:txBody>
          <a:bodyPr>
            <a:normAutofit/>
          </a:bodyPr>
          <a:lstStyle/>
          <a:p>
            <a:pPr marL="0" indent="0" algn="r">
              <a:buNone/>
            </a:pPr>
            <a:r>
              <a:rPr lang="gl-ES" sz="1800" noProof="0" dirty="0">
                <a:solidFill>
                  <a:schemeClr val="bg1"/>
                </a:solidFill>
              </a:rPr>
              <a:t>14 de xullo de 2026</a:t>
            </a:r>
          </a:p>
        </p:txBody>
      </p:sp>
      <p:sp>
        <p:nvSpPr>
          <p:cNvPr id="5" name="CuadroTexto 4">
            <a:extLst>
              <a:ext uri="{FF2B5EF4-FFF2-40B4-BE49-F238E27FC236}">
                <a16:creationId xmlns:a16="http://schemas.microsoft.com/office/drawing/2014/main" id="{55A5C8D8-FE36-7348-9DFB-46E89E057228}"/>
              </a:ext>
            </a:extLst>
          </p:cNvPr>
          <p:cNvSpPr txBox="1"/>
          <p:nvPr/>
        </p:nvSpPr>
        <p:spPr>
          <a:xfrm>
            <a:off x="448428" y="3840830"/>
            <a:ext cx="8315426" cy="1527025"/>
          </a:xfrm>
          <a:prstGeom prst="rect">
            <a:avLst/>
          </a:prstGeom>
          <a:noFill/>
        </p:spPr>
        <p:txBody>
          <a:bodyPr wrap="square">
            <a:noAutofit/>
          </a:bodyPr>
          <a:lstStyle/>
          <a:p>
            <a:r>
              <a:rPr lang="gl-ES" sz="5000" b="1" noProof="0" dirty="0">
                <a:solidFill>
                  <a:schemeClr val="bg1"/>
                </a:solidFill>
                <a:effectLst>
                  <a:outerShdw blurRad="38100" dist="38100" dir="2700000" algn="tl">
                    <a:srgbClr val="000000">
                      <a:alpha val="43137"/>
                    </a:srgbClr>
                  </a:outerShdw>
                </a:effectLst>
                <a:latin typeface="Roboto Th" pitchFamily="2" charset="0"/>
                <a:ea typeface="Roboto Th" pitchFamily="2" charset="0"/>
              </a:rPr>
              <a:t>Comisión de Calidade</a:t>
            </a:r>
          </a:p>
        </p:txBody>
      </p:sp>
    </p:spTree>
    <p:extLst>
      <p:ext uri="{BB962C8B-B14F-4D97-AF65-F5344CB8AC3E}">
        <p14:creationId xmlns:p14="http://schemas.microsoft.com/office/powerpoint/2010/main" val="1462226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CCC89-488D-12FB-DAE2-252DB67DD03B}"/>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BDECFEB1-C821-8109-8F9C-E074BB640EF8}"/>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10" name="Imagen 9" descr="Postgraduate Studies&#10;&#10;El contenido generado por IA puede ser incorrecto.">
            <a:extLst>
              <a:ext uri="{FF2B5EF4-FFF2-40B4-BE49-F238E27FC236}">
                <a16:creationId xmlns:a16="http://schemas.microsoft.com/office/drawing/2014/main" id="{EC67D324-55F4-8C30-BA16-7CD41894A557}"/>
              </a:ext>
            </a:extLst>
          </p:cNvPr>
          <p:cNvPicPr>
            <a:picLocks noChangeAspect="1"/>
          </p:cNvPicPr>
          <p:nvPr/>
        </p:nvPicPr>
        <p:blipFill>
          <a:blip r:embed="rId2"/>
          <a:stretch>
            <a:fillRect/>
          </a:stretch>
        </p:blipFill>
        <p:spPr>
          <a:xfrm>
            <a:off x="2625221" y="1029130"/>
            <a:ext cx="6941557" cy="5024159"/>
          </a:xfrm>
          <a:prstGeom prst="rect">
            <a:avLst/>
          </a:prstGeom>
        </p:spPr>
      </p:pic>
    </p:spTree>
    <p:extLst>
      <p:ext uri="{BB962C8B-B14F-4D97-AF65-F5344CB8AC3E}">
        <p14:creationId xmlns:p14="http://schemas.microsoft.com/office/powerpoint/2010/main" val="1749999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id="{A46CEFE8-8FA2-107E-0D94-303D4F9D695D}"/>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sp>
        <p:nvSpPr>
          <p:cNvPr id="5" name="Marcador de contenido 1">
            <a:extLst>
              <a:ext uri="{FF2B5EF4-FFF2-40B4-BE49-F238E27FC236}">
                <a16:creationId xmlns:a16="http://schemas.microsoft.com/office/drawing/2014/main" id="{8F0C9CC1-78E5-78BC-6D8B-E9C0B94808FD}"/>
              </a:ext>
            </a:extLst>
          </p:cNvPr>
          <p:cNvSpPr txBox="1">
            <a:spLocks/>
          </p:cNvSpPr>
          <p:nvPr/>
        </p:nvSpPr>
        <p:spPr>
          <a:xfrm>
            <a:off x="505764" y="1241854"/>
            <a:ext cx="11301983" cy="4278094"/>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indent="-266700" fontAlgn="base">
              <a:lnSpc>
                <a:spcPct val="100000"/>
              </a:lnSpc>
              <a:buFont typeface="Arial" panose="020B0604020202020204" pitchFamily="34" charset="0"/>
              <a:buNone/>
            </a:pPr>
            <a:r>
              <a:rPr lang="es-ES" sz="2400" b="1" dirty="0">
                <a:latin typeface="Roboto Thin" pitchFamily="2" charset="0"/>
                <a:ea typeface="Roboto Thin" pitchFamily="2" charset="0"/>
              </a:rPr>
              <a:t>- </a:t>
            </a:r>
            <a:r>
              <a:rPr lang="gl-ES" sz="2400" b="1" dirty="0">
                <a:effectLst>
                  <a:outerShdw blurRad="38100" dist="38100" dir="2700000" algn="tl">
                    <a:srgbClr val="000000">
                      <a:alpha val="43137"/>
                    </a:srgbClr>
                  </a:outerShdw>
                </a:effectLst>
                <a:latin typeface="Roboto Thin" pitchFamily="2" charset="0"/>
                <a:ea typeface="Roboto Thin" pitchFamily="2" charset="0"/>
              </a:rPr>
              <a:t>Memoria de Calidade da EIDO </a:t>
            </a:r>
            <a:r>
              <a:rPr lang="gl-ES" sz="2400" b="1" dirty="0">
                <a:latin typeface="Roboto Thin" pitchFamily="2" charset="0"/>
                <a:ea typeface="Roboto Thin" pitchFamily="2" charset="0"/>
              </a:rPr>
              <a:t>(Principais aspectos):</a:t>
            </a:r>
          </a:p>
          <a:p>
            <a:pPr marL="1781175" indent="-342900" fontAlgn="base">
              <a:lnSpc>
                <a:spcPct val="150000"/>
              </a:lnSpc>
              <a:spcBef>
                <a:spcPts val="0"/>
              </a:spcBef>
            </a:pPr>
            <a:r>
              <a:rPr lang="es-ES" sz="2400" b="1" dirty="0">
                <a:latin typeface="Roboto Thin" pitchFamily="2" charset="0"/>
                <a:ea typeface="Roboto Thin" pitchFamily="2" charset="0"/>
              </a:rPr>
              <a:t>Revisión histórica da evolución do SGC</a:t>
            </a:r>
          </a:p>
          <a:p>
            <a:pPr marL="1781175" indent="-342900" fontAlgn="base">
              <a:lnSpc>
                <a:spcPct val="150000"/>
              </a:lnSpc>
              <a:spcBef>
                <a:spcPts val="0"/>
              </a:spcBef>
            </a:pPr>
            <a:r>
              <a:rPr lang="es-ES" sz="2400" b="1" dirty="0" err="1">
                <a:latin typeface="Roboto Thin" pitchFamily="2" charset="0"/>
                <a:ea typeface="Roboto Thin" pitchFamily="2" charset="0"/>
              </a:rPr>
              <a:t>Actualizacións</a:t>
            </a:r>
            <a:r>
              <a:rPr lang="es-ES" sz="2400" b="1" dirty="0">
                <a:latin typeface="Roboto Thin" pitchFamily="2" charset="0"/>
                <a:ea typeface="Roboto Thin" pitchFamily="2" charset="0"/>
              </a:rPr>
              <a:t> normativas</a:t>
            </a:r>
          </a:p>
          <a:p>
            <a:pPr marL="1781175" indent="-342900" fontAlgn="base">
              <a:lnSpc>
                <a:spcPct val="150000"/>
              </a:lnSpc>
              <a:spcBef>
                <a:spcPts val="0"/>
              </a:spcBef>
            </a:pPr>
            <a:r>
              <a:rPr lang="es-ES" sz="2400" b="1" dirty="0" err="1">
                <a:latin typeface="Roboto Thin" pitchFamily="2" charset="0"/>
                <a:ea typeface="Roboto Thin" pitchFamily="2" charset="0"/>
              </a:rPr>
              <a:t>Estratexia</a:t>
            </a:r>
            <a:r>
              <a:rPr lang="es-ES" sz="2400" b="1" dirty="0">
                <a:latin typeface="Roboto Thin" pitchFamily="2" charset="0"/>
                <a:ea typeface="Roboto Thin" pitchFamily="2" charset="0"/>
              </a:rPr>
              <a:t> da EIDO. Revisión dos </a:t>
            </a:r>
            <a:r>
              <a:rPr lang="es-ES" sz="2400" b="1" dirty="0" err="1">
                <a:latin typeface="Roboto Thin" pitchFamily="2" charset="0"/>
                <a:ea typeface="Roboto Thin" pitchFamily="2" charset="0"/>
              </a:rPr>
              <a:t>Obxectivos</a:t>
            </a:r>
            <a:r>
              <a:rPr lang="es-ES" sz="2400" b="1" dirty="0">
                <a:latin typeface="Roboto Thin" pitchFamily="2" charset="0"/>
                <a:ea typeface="Roboto Thin" pitchFamily="2" charset="0"/>
              </a:rPr>
              <a:t> de </a:t>
            </a:r>
            <a:r>
              <a:rPr lang="es-ES" sz="2400" b="1" dirty="0" err="1">
                <a:latin typeface="Roboto Thin" pitchFamily="2" charset="0"/>
                <a:ea typeface="Roboto Thin" pitchFamily="2" charset="0"/>
              </a:rPr>
              <a:t>Calidade</a:t>
            </a:r>
            <a:r>
              <a:rPr lang="es-ES" sz="2400" b="1" dirty="0">
                <a:latin typeface="Roboto Thin" pitchFamily="2" charset="0"/>
                <a:ea typeface="Roboto Thin" pitchFamily="2" charset="0"/>
              </a:rPr>
              <a:t> da EIDO</a:t>
            </a:r>
          </a:p>
          <a:p>
            <a:pPr marL="1781175" indent="-342900" fontAlgn="base">
              <a:lnSpc>
                <a:spcPct val="150000"/>
              </a:lnSpc>
              <a:spcBef>
                <a:spcPts val="0"/>
              </a:spcBef>
            </a:pPr>
            <a:r>
              <a:rPr lang="es-ES" sz="2400" b="1" dirty="0">
                <a:latin typeface="Roboto Thin" pitchFamily="2" charset="0"/>
                <a:ea typeface="Roboto Thin" pitchFamily="2" charset="0"/>
              </a:rPr>
              <a:t>Cambios da oferta formativa</a:t>
            </a:r>
          </a:p>
          <a:p>
            <a:pPr marL="1781175" indent="-342900" fontAlgn="base">
              <a:lnSpc>
                <a:spcPct val="150000"/>
              </a:lnSpc>
              <a:spcBef>
                <a:spcPts val="0"/>
              </a:spcBef>
            </a:pPr>
            <a:r>
              <a:rPr lang="es-ES" sz="2400" b="1" dirty="0">
                <a:latin typeface="Roboto Thin" pitchFamily="2" charset="0"/>
                <a:ea typeface="Roboto Thin" pitchFamily="2" charset="0"/>
              </a:rPr>
              <a:t>Resultados dos programas de </a:t>
            </a:r>
            <a:r>
              <a:rPr lang="es-ES" sz="2400" b="1" dirty="0" err="1">
                <a:latin typeface="Roboto Thin" pitchFamily="2" charset="0"/>
                <a:ea typeface="Roboto Thin" pitchFamily="2" charset="0"/>
              </a:rPr>
              <a:t>calidade</a:t>
            </a:r>
            <a:r>
              <a:rPr lang="es-ES" sz="2400" b="1" dirty="0">
                <a:latin typeface="Roboto Thin" pitchFamily="2" charset="0"/>
                <a:ea typeface="Roboto Thin" pitchFamily="2" charset="0"/>
              </a:rPr>
              <a:t> + HR + QSP</a:t>
            </a:r>
          </a:p>
          <a:p>
            <a:pPr marL="1781175" indent="-342900" fontAlgn="base">
              <a:lnSpc>
                <a:spcPct val="150000"/>
              </a:lnSpc>
              <a:spcBef>
                <a:spcPts val="0"/>
              </a:spcBef>
            </a:pPr>
            <a:r>
              <a:rPr lang="es-ES" sz="2400" b="1" dirty="0">
                <a:latin typeface="Roboto Thin" pitchFamily="2" charset="0"/>
                <a:ea typeface="Roboto Thin" pitchFamily="2" charset="0"/>
              </a:rPr>
              <a:t>Revisión de indicadores</a:t>
            </a:r>
          </a:p>
          <a:p>
            <a:pPr marL="1781175" indent="-342900" fontAlgn="base">
              <a:lnSpc>
                <a:spcPct val="150000"/>
              </a:lnSpc>
              <a:spcBef>
                <a:spcPts val="0"/>
              </a:spcBef>
            </a:pPr>
            <a:r>
              <a:rPr lang="es-ES" sz="2400" b="1" dirty="0" err="1">
                <a:latin typeface="Roboto Thin" pitchFamily="2" charset="0"/>
                <a:ea typeface="Roboto Thin" pitchFamily="2" charset="0"/>
              </a:rPr>
              <a:t>Conclusións</a:t>
            </a:r>
            <a:r>
              <a:rPr lang="es-ES" sz="2400" b="1" dirty="0">
                <a:latin typeface="Roboto Thin" pitchFamily="2" charset="0"/>
                <a:ea typeface="Roboto Thin" pitchFamily="2" charset="0"/>
              </a:rPr>
              <a:t> e </a:t>
            </a:r>
            <a:r>
              <a:rPr lang="es-ES" sz="2400" b="1" dirty="0" err="1">
                <a:latin typeface="Roboto Thin" pitchFamily="2" charset="0"/>
                <a:ea typeface="Roboto Thin" pitchFamily="2" charset="0"/>
              </a:rPr>
              <a:t>acordos</a:t>
            </a:r>
            <a:endParaRPr lang="es-ES" sz="2400" b="1" dirty="0">
              <a:latin typeface="Roboto Thin" pitchFamily="2" charset="0"/>
              <a:ea typeface="Roboto Thin" pitchFamily="2" charset="0"/>
            </a:endParaRPr>
          </a:p>
        </p:txBody>
      </p:sp>
    </p:spTree>
    <p:extLst>
      <p:ext uri="{BB962C8B-B14F-4D97-AF65-F5344CB8AC3E}">
        <p14:creationId xmlns:p14="http://schemas.microsoft.com/office/powerpoint/2010/main" val="2396009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id="{B7A02037-C051-CD71-765C-4866C17D170E}"/>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7" name="Imagen 6" descr="The image is a modern, white building with a curved, geometric design, surrounded by trees, and features a university and research institute logo.&#10;&#10;El contenido generado por IA puede ser incorrecto.">
            <a:extLst>
              <a:ext uri="{FF2B5EF4-FFF2-40B4-BE49-F238E27FC236}">
                <a16:creationId xmlns:a16="http://schemas.microsoft.com/office/drawing/2014/main" id="{5A29784D-140C-3C36-3041-793124B4CAC6}"/>
              </a:ext>
            </a:extLst>
          </p:cNvPr>
          <p:cNvPicPr>
            <a:picLocks noChangeAspect="1"/>
          </p:cNvPicPr>
          <p:nvPr/>
        </p:nvPicPr>
        <p:blipFill>
          <a:blip r:embed="rId2"/>
          <a:stretch>
            <a:fillRect/>
          </a:stretch>
        </p:blipFill>
        <p:spPr>
          <a:xfrm>
            <a:off x="2256563" y="999093"/>
            <a:ext cx="3546899" cy="5057301"/>
          </a:xfrm>
          <a:prstGeom prst="rect">
            <a:avLst/>
          </a:prstGeom>
        </p:spPr>
      </p:pic>
      <p:pic>
        <p:nvPicPr>
          <p:cNvPr id="9" name="Imagen 8" descr="The image appears to be a table or chart detailing objectives, results, and metrics for an academic program, including statistics on accreditation, student satisfaction, international collaboration, and quality of training.&#10;&#10;El contenido generado por IA puede ser incorrecto.">
            <a:extLst>
              <a:ext uri="{FF2B5EF4-FFF2-40B4-BE49-F238E27FC236}">
                <a16:creationId xmlns:a16="http://schemas.microsoft.com/office/drawing/2014/main" id="{00003075-66B1-8B4B-04C6-8370DD263D3C}"/>
              </a:ext>
            </a:extLst>
          </p:cNvPr>
          <p:cNvPicPr>
            <a:picLocks noChangeAspect="1"/>
          </p:cNvPicPr>
          <p:nvPr/>
        </p:nvPicPr>
        <p:blipFill>
          <a:blip r:embed="rId3"/>
          <a:stretch>
            <a:fillRect/>
          </a:stretch>
        </p:blipFill>
        <p:spPr>
          <a:xfrm>
            <a:off x="5987091" y="999093"/>
            <a:ext cx="4010054" cy="5029237"/>
          </a:xfrm>
          <a:prstGeom prst="rect">
            <a:avLst/>
          </a:prstGeom>
        </p:spPr>
      </p:pic>
    </p:spTree>
    <p:extLst>
      <p:ext uri="{BB962C8B-B14F-4D97-AF65-F5344CB8AC3E}">
        <p14:creationId xmlns:p14="http://schemas.microsoft.com/office/powerpoint/2010/main" val="1002494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9B104-A9F0-B074-DC86-888ADE6A4EAB}"/>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3BDC791B-8A31-5A9F-D928-3669E666E156}"/>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7" name="Imagen 6" descr="The image is a modern, white building with a curved, geometric design, surrounded by trees, and features a university and research institute logo.&#10;&#10;El contenido generado por IA puede ser incorrecto.">
            <a:extLst>
              <a:ext uri="{FF2B5EF4-FFF2-40B4-BE49-F238E27FC236}">
                <a16:creationId xmlns:a16="http://schemas.microsoft.com/office/drawing/2014/main" id="{EE4E3D42-9A5A-23D7-E602-2244D69B8D93}"/>
              </a:ext>
            </a:extLst>
          </p:cNvPr>
          <p:cNvPicPr>
            <a:picLocks noChangeAspect="1"/>
          </p:cNvPicPr>
          <p:nvPr/>
        </p:nvPicPr>
        <p:blipFill>
          <a:blip r:embed="rId2"/>
          <a:stretch>
            <a:fillRect/>
          </a:stretch>
        </p:blipFill>
        <p:spPr>
          <a:xfrm>
            <a:off x="596437" y="999093"/>
            <a:ext cx="3546899" cy="5057301"/>
          </a:xfrm>
          <a:prstGeom prst="rect">
            <a:avLst/>
          </a:prstGeom>
        </p:spPr>
      </p:pic>
      <p:pic>
        <p:nvPicPr>
          <p:cNvPr id="9" name="Imagen 8" descr="The image appears to be a table or chart detailing objectives, results, and metrics for an academic program, including statistics on accreditation, student satisfaction, international collaboration, and quality of training.&#10;&#10;El contenido generado por IA puede ser incorrecto.">
            <a:extLst>
              <a:ext uri="{FF2B5EF4-FFF2-40B4-BE49-F238E27FC236}">
                <a16:creationId xmlns:a16="http://schemas.microsoft.com/office/drawing/2014/main" id="{E405EFE0-C897-746F-E517-12FF23C7C5A3}"/>
              </a:ext>
            </a:extLst>
          </p:cNvPr>
          <p:cNvPicPr>
            <a:picLocks noChangeAspect="1"/>
          </p:cNvPicPr>
          <p:nvPr/>
        </p:nvPicPr>
        <p:blipFill>
          <a:blip r:embed="rId3"/>
          <a:srcRect t="31325" r="9300" b="58613"/>
          <a:stretch>
            <a:fillRect/>
          </a:stretch>
        </p:blipFill>
        <p:spPr>
          <a:xfrm>
            <a:off x="4744219" y="1384916"/>
            <a:ext cx="6827532" cy="949911"/>
          </a:xfrm>
          <a:prstGeom prst="rect">
            <a:avLst/>
          </a:prstGeom>
        </p:spPr>
      </p:pic>
      <p:pic>
        <p:nvPicPr>
          <p:cNvPr id="3" name="Imagen 2">
            <a:extLst>
              <a:ext uri="{FF2B5EF4-FFF2-40B4-BE49-F238E27FC236}">
                <a16:creationId xmlns:a16="http://schemas.microsoft.com/office/drawing/2014/main" id="{E97152E5-82CA-9A7B-CE86-AC13E652DDC9}"/>
              </a:ext>
            </a:extLst>
          </p:cNvPr>
          <p:cNvPicPr>
            <a:picLocks noChangeAspect="1"/>
          </p:cNvPicPr>
          <p:nvPr/>
        </p:nvPicPr>
        <p:blipFill>
          <a:blip r:embed="rId4"/>
          <a:stretch>
            <a:fillRect/>
          </a:stretch>
        </p:blipFill>
        <p:spPr>
          <a:xfrm>
            <a:off x="4776189" y="2614521"/>
            <a:ext cx="6827532" cy="2655151"/>
          </a:xfrm>
          <a:prstGeom prst="rect">
            <a:avLst/>
          </a:prstGeom>
        </p:spPr>
      </p:pic>
    </p:spTree>
    <p:extLst>
      <p:ext uri="{BB962C8B-B14F-4D97-AF65-F5344CB8AC3E}">
        <p14:creationId xmlns:p14="http://schemas.microsoft.com/office/powerpoint/2010/main" val="2908798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8B769-AFF4-B158-5F93-DB509A1AFC02}"/>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7BD415A2-2381-A1A9-0ACC-41AA331349A9}"/>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7" name="Imagen 6" descr="The image is a modern, white building with a curved, geometric design, surrounded by trees, and features a university and research institute logo.&#10;&#10;El contenido generado por IA puede ser incorrecto.">
            <a:extLst>
              <a:ext uri="{FF2B5EF4-FFF2-40B4-BE49-F238E27FC236}">
                <a16:creationId xmlns:a16="http://schemas.microsoft.com/office/drawing/2014/main" id="{019E79D3-EF5F-61EB-09AF-5BCBB5140CAA}"/>
              </a:ext>
            </a:extLst>
          </p:cNvPr>
          <p:cNvPicPr>
            <a:picLocks noChangeAspect="1"/>
          </p:cNvPicPr>
          <p:nvPr/>
        </p:nvPicPr>
        <p:blipFill>
          <a:blip r:embed="rId2"/>
          <a:stretch>
            <a:fillRect/>
          </a:stretch>
        </p:blipFill>
        <p:spPr>
          <a:xfrm>
            <a:off x="596437" y="999093"/>
            <a:ext cx="3546899" cy="5057301"/>
          </a:xfrm>
          <a:prstGeom prst="rect">
            <a:avLst/>
          </a:prstGeom>
        </p:spPr>
      </p:pic>
      <p:pic>
        <p:nvPicPr>
          <p:cNvPr id="9" name="Imagen 8" descr="The image appears to be a table or chart detailing objectives, results, and metrics for an academic program, including statistics on accreditation, student satisfaction, international collaboration, and quality of training.&#10;&#10;El contenido generado por IA puede ser incorrecto.">
            <a:extLst>
              <a:ext uri="{FF2B5EF4-FFF2-40B4-BE49-F238E27FC236}">
                <a16:creationId xmlns:a16="http://schemas.microsoft.com/office/drawing/2014/main" id="{B10BCFB8-F855-DF67-D233-3C2810878C67}"/>
              </a:ext>
            </a:extLst>
          </p:cNvPr>
          <p:cNvPicPr>
            <a:picLocks noChangeAspect="1"/>
          </p:cNvPicPr>
          <p:nvPr/>
        </p:nvPicPr>
        <p:blipFill>
          <a:blip r:embed="rId3"/>
          <a:srcRect l="1621" t="60382" r="-1621" b="15709"/>
          <a:stretch>
            <a:fillRect/>
          </a:stretch>
        </p:blipFill>
        <p:spPr>
          <a:xfrm>
            <a:off x="4406863" y="2325950"/>
            <a:ext cx="7527651" cy="2257148"/>
          </a:xfrm>
          <a:prstGeom prst="rect">
            <a:avLst/>
          </a:prstGeom>
        </p:spPr>
      </p:pic>
    </p:spTree>
    <p:extLst>
      <p:ext uri="{BB962C8B-B14F-4D97-AF65-F5344CB8AC3E}">
        <p14:creationId xmlns:p14="http://schemas.microsoft.com/office/powerpoint/2010/main" val="1105443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23109-E0B7-AD8A-33EA-3172B282E11D}"/>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A8485C8A-2F2D-30B5-5AC5-197B3D6A9FB9}"/>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sp>
        <p:nvSpPr>
          <p:cNvPr id="3" name="Marcador de contenido 1">
            <a:extLst>
              <a:ext uri="{FF2B5EF4-FFF2-40B4-BE49-F238E27FC236}">
                <a16:creationId xmlns:a16="http://schemas.microsoft.com/office/drawing/2014/main" id="{7F887B2D-3660-BB85-38D9-01A012DFFCA1}"/>
              </a:ext>
            </a:extLst>
          </p:cNvPr>
          <p:cNvSpPr txBox="1">
            <a:spLocks/>
          </p:cNvSpPr>
          <p:nvPr/>
        </p:nvSpPr>
        <p:spPr>
          <a:xfrm>
            <a:off x="505764" y="1241854"/>
            <a:ext cx="11301983" cy="4278094"/>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indent="-266700" fontAlgn="base">
              <a:lnSpc>
                <a:spcPct val="100000"/>
              </a:lnSpc>
              <a:buFont typeface="Arial" panose="020B0604020202020204" pitchFamily="34" charset="0"/>
              <a:buNone/>
            </a:pPr>
            <a:r>
              <a:rPr lang="es-ES" sz="2400" b="1" dirty="0">
                <a:latin typeface="Roboto Thin" pitchFamily="2" charset="0"/>
                <a:ea typeface="Roboto Thin" pitchFamily="2" charset="0"/>
              </a:rPr>
              <a:t>- </a:t>
            </a:r>
            <a:r>
              <a:rPr lang="gl-ES" sz="2400" b="1" dirty="0">
                <a:effectLst>
                  <a:outerShdw blurRad="38100" dist="38100" dir="2700000" algn="tl">
                    <a:srgbClr val="000000">
                      <a:alpha val="43137"/>
                    </a:srgbClr>
                  </a:outerShdw>
                </a:effectLst>
                <a:latin typeface="Roboto Thin" pitchFamily="2" charset="0"/>
                <a:ea typeface="Roboto Thin" pitchFamily="2" charset="0"/>
              </a:rPr>
              <a:t>Memoria de Calidade da EIDO </a:t>
            </a:r>
            <a:r>
              <a:rPr lang="gl-ES" sz="2400" b="1" dirty="0">
                <a:latin typeface="Roboto Thin" pitchFamily="2" charset="0"/>
                <a:ea typeface="Roboto Thin" pitchFamily="2" charset="0"/>
              </a:rPr>
              <a:t>(Principais aspectos):</a:t>
            </a:r>
          </a:p>
          <a:p>
            <a:pPr marL="1781175" indent="-342900" fontAlgn="base">
              <a:lnSpc>
                <a:spcPct val="150000"/>
              </a:lnSpc>
              <a:spcBef>
                <a:spcPts val="0"/>
              </a:spcBef>
            </a:pPr>
            <a:r>
              <a:rPr lang="es-ES" sz="2400" b="1" dirty="0">
                <a:latin typeface="Roboto Thin" pitchFamily="2" charset="0"/>
                <a:ea typeface="Roboto Thin" pitchFamily="2" charset="0"/>
              </a:rPr>
              <a:t>Revisión histórica da evolución do SGC</a:t>
            </a:r>
          </a:p>
          <a:p>
            <a:pPr marL="1781175" indent="-342900" fontAlgn="base">
              <a:lnSpc>
                <a:spcPct val="150000"/>
              </a:lnSpc>
              <a:spcBef>
                <a:spcPts val="0"/>
              </a:spcBef>
            </a:pPr>
            <a:r>
              <a:rPr lang="es-ES" sz="2400" b="1" dirty="0" err="1">
                <a:latin typeface="Roboto Thin" pitchFamily="2" charset="0"/>
                <a:ea typeface="Roboto Thin" pitchFamily="2" charset="0"/>
              </a:rPr>
              <a:t>Actualizacións</a:t>
            </a:r>
            <a:r>
              <a:rPr lang="es-ES" sz="2400" b="1" dirty="0">
                <a:latin typeface="Roboto Thin" pitchFamily="2" charset="0"/>
                <a:ea typeface="Roboto Thin" pitchFamily="2" charset="0"/>
              </a:rPr>
              <a:t> normativas</a:t>
            </a:r>
          </a:p>
          <a:p>
            <a:pPr marL="1781175" indent="-342900" fontAlgn="base">
              <a:lnSpc>
                <a:spcPct val="150000"/>
              </a:lnSpc>
              <a:spcBef>
                <a:spcPts val="0"/>
              </a:spcBef>
            </a:pPr>
            <a:r>
              <a:rPr lang="es-ES" sz="2400" b="1" dirty="0" err="1">
                <a:latin typeface="Roboto Thin" pitchFamily="2" charset="0"/>
                <a:ea typeface="Roboto Thin" pitchFamily="2" charset="0"/>
              </a:rPr>
              <a:t>Estratexia</a:t>
            </a:r>
            <a:r>
              <a:rPr lang="es-ES" sz="2400" b="1" dirty="0">
                <a:latin typeface="Roboto Thin" pitchFamily="2" charset="0"/>
                <a:ea typeface="Roboto Thin" pitchFamily="2" charset="0"/>
              </a:rPr>
              <a:t> da EIDO. Revisión dos </a:t>
            </a:r>
            <a:r>
              <a:rPr lang="es-ES" sz="2400" b="1" dirty="0" err="1">
                <a:latin typeface="Roboto Thin" pitchFamily="2" charset="0"/>
                <a:ea typeface="Roboto Thin" pitchFamily="2" charset="0"/>
              </a:rPr>
              <a:t>Obxectivos</a:t>
            </a:r>
            <a:r>
              <a:rPr lang="es-ES" sz="2400" b="1" dirty="0">
                <a:latin typeface="Roboto Thin" pitchFamily="2" charset="0"/>
                <a:ea typeface="Roboto Thin" pitchFamily="2" charset="0"/>
              </a:rPr>
              <a:t> de </a:t>
            </a:r>
            <a:r>
              <a:rPr lang="es-ES" sz="2400" b="1" dirty="0" err="1">
                <a:latin typeface="Roboto Thin" pitchFamily="2" charset="0"/>
                <a:ea typeface="Roboto Thin" pitchFamily="2" charset="0"/>
              </a:rPr>
              <a:t>Calidade</a:t>
            </a:r>
            <a:r>
              <a:rPr lang="es-ES" sz="2400" b="1" dirty="0">
                <a:latin typeface="Roboto Thin" pitchFamily="2" charset="0"/>
                <a:ea typeface="Roboto Thin" pitchFamily="2" charset="0"/>
              </a:rPr>
              <a:t> da EIDO</a:t>
            </a:r>
          </a:p>
          <a:p>
            <a:pPr marL="1781175" indent="-342900" fontAlgn="base">
              <a:lnSpc>
                <a:spcPct val="150000"/>
              </a:lnSpc>
              <a:spcBef>
                <a:spcPts val="0"/>
              </a:spcBef>
            </a:pPr>
            <a:r>
              <a:rPr lang="es-ES" sz="2400" b="1" dirty="0">
                <a:latin typeface="Roboto Thin" pitchFamily="2" charset="0"/>
                <a:ea typeface="Roboto Thin" pitchFamily="2" charset="0"/>
              </a:rPr>
              <a:t>Cambios da oferta formativa</a:t>
            </a:r>
          </a:p>
          <a:p>
            <a:pPr marL="1781175" indent="-342900" fontAlgn="base">
              <a:lnSpc>
                <a:spcPct val="150000"/>
              </a:lnSpc>
              <a:spcBef>
                <a:spcPts val="0"/>
              </a:spcBef>
            </a:pPr>
            <a:r>
              <a:rPr lang="es-ES" sz="2400" b="1" dirty="0">
                <a:latin typeface="Roboto Thin" pitchFamily="2" charset="0"/>
                <a:ea typeface="Roboto Thin" pitchFamily="2" charset="0"/>
              </a:rPr>
              <a:t>Resultados dos programas de </a:t>
            </a:r>
            <a:r>
              <a:rPr lang="es-ES" sz="2400" b="1" dirty="0" err="1">
                <a:latin typeface="Roboto Thin" pitchFamily="2" charset="0"/>
                <a:ea typeface="Roboto Thin" pitchFamily="2" charset="0"/>
              </a:rPr>
              <a:t>calidade</a:t>
            </a:r>
            <a:r>
              <a:rPr lang="es-ES" sz="2400" b="1" dirty="0">
                <a:latin typeface="Roboto Thin" pitchFamily="2" charset="0"/>
                <a:ea typeface="Roboto Thin" pitchFamily="2" charset="0"/>
              </a:rPr>
              <a:t> + HR + QSP</a:t>
            </a:r>
          </a:p>
          <a:p>
            <a:pPr marL="1781175" indent="-342900" fontAlgn="base">
              <a:lnSpc>
                <a:spcPct val="150000"/>
              </a:lnSpc>
              <a:spcBef>
                <a:spcPts val="0"/>
              </a:spcBef>
            </a:pPr>
            <a:r>
              <a:rPr lang="es-ES" sz="2400" b="1" dirty="0">
                <a:latin typeface="Roboto Thin" pitchFamily="2" charset="0"/>
                <a:ea typeface="Roboto Thin" pitchFamily="2" charset="0"/>
              </a:rPr>
              <a:t>Revisión de indicadores</a:t>
            </a:r>
          </a:p>
          <a:p>
            <a:pPr marL="1781175" indent="-342900" fontAlgn="base">
              <a:lnSpc>
                <a:spcPct val="150000"/>
              </a:lnSpc>
              <a:spcBef>
                <a:spcPts val="0"/>
              </a:spcBef>
            </a:pPr>
            <a:r>
              <a:rPr lang="es-ES" sz="2400" b="1" dirty="0" err="1">
                <a:latin typeface="Roboto Thin" pitchFamily="2" charset="0"/>
                <a:ea typeface="Roboto Thin" pitchFamily="2" charset="0"/>
              </a:rPr>
              <a:t>Conclusións</a:t>
            </a:r>
            <a:r>
              <a:rPr lang="es-ES" sz="2400" b="1" dirty="0">
                <a:latin typeface="Roboto Thin" pitchFamily="2" charset="0"/>
                <a:ea typeface="Roboto Thin" pitchFamily="2" charset="0"/>
              </a:rPr>
              <a:t> e </a:t>
            </a:r>
            <a:r>
              <a:rPr lang="es-ES" sz="2400" b="1" dirty="0" err="1">
                <a:latin typeface="Roboto Thin" pitchFamily="2" charset="0"/>
                <a:ea typeface="Roboto Thin" pitchFamily="2" charset="0"/>
              </a:rPr>
              <a:t>acordos</a:t>
            </a:r>
            <a:endParaRPr lang="es-ES" sz="2400" b="1" dirty="0">
              <a:latin typeface="Roboto Thin" pitchFamily="2" charset="0"/>
              <a:ea typeface="Roboto Thin" pitchFamily="2" charset="0"/>
            </a:endParaRPr>
          </a:p>
        </p:txBody>
      </p:sp>
    </p:spTree>
    <p:extLst>
      <p:ext uri="{BB962C8B-B14F-4D97-AF65-F5344CB8AC3E}">
        <p14:creationId xmlns:p14="http://schemas.microsoft.com/office/powerpoint/2010/main" val="3275170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id="{9A1B9AE1-9D43-64D1-FF9B-4473D0AFAADF}"/>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6" name="Imagen 5" descr="The document outlines the updated structure of the PhD program for the academic year 2024/2025, including new activities and subjects such as thesis preparation, scientific writing, data science with artificial intelligence, statistics with R, qualitative research methods, and Python for research.&#10;&#10;El contenido generado por IA puede ser incorrecto.">
            <a:extLst>
              <a:ext uri="{FF2B5EF4-FFF2-40B4-BE49-F238E27FC236}">
                <a16:creationId xmlns:a16="http://schemas.microsoft.com/office/drawing/2014/main" id="{8F475824-EDB5-AC3D-C01A-2456F82109DA}"/>
              </a:ext>
            </a:extLst>
          </p:cNvPr>
          <p:cNvPicPr>
            <a:picLocks noChangeAspect="1"/>
          </p:cNvPicPr>
          <p:nvPr/>
        </p:nvPicPr>
        <p:blipFill>
          <a:blip r:embed="rId2"/>
          <a:srcRect b="67007"/>
          <a:stretch>
            <a:fillRect/>
          </a:stretch>
        </p:blipFill>
        <p:spPr>
          <a:xfrm>
            <a:off x="312809" y="2262776"/>
            <a:ext cx="5565669" cy="2332445"/>
          </a:xfrm>
          <a:prstGeom prst="rect">
            <a:avLst/>
          </a:prstGeom>
        </p:spPr>
      </p:pic>
      <p:pic>
        <p:nvPicPr>
          <p:cNvPr id="2" name="Imagen 1">
            <a:extLst>
              <a:ext uri="{FF2B5EF4-FFF2-40B4-BE49-F238E27FC236}">
                <a16:creationId xmlns:a16="http://schemas.microsoft.com/office/drawing/2014/main" id="{9BDAA060-3A9E-6FDC-9174-02F087A27C82}"/>
              </a:ext>
            </a:extLst>
          </p:cNvPr>
          <p:cNvPicPr>
            <a:picLocks noChangeAspect="1"/>
          </p:cNvPicPr>
          <p:nvPr/>
        </p:nvPicPr>
        <p:blipFill>
          <a:blip r:embed="rId3"/>
          <a:stretch>
            <a:fillRect/>
          </a:stretch>
        </p:blipFill>
        <p:spPr>
          <a:xfrm>
            <a:off x="5961600" y="1060854"/>
            <a:ext cx="5772956" cy="5020376"/>
          </a:xfrm>
          <a:prstGeom prst="rect">
            <a:avLst/>
          </a:prstGeom>
        </p:spPr>
      </p:pic>
    </p:spTree>
    <p:extLst>
      <p:ext uri="{BB962C8B-B14F-4D97-AF65-F5344CB8AC3E}">
        <p14:creationId xmlns:p14="http://schemas.microsoft.com/office/powerpoint/2010/main" val="3033385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4CFB3-2755-2964-FE95-EA02DA044586}"/>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7C0DBD5A-03B2-E3C3-D63D-D46869E1DFD6}"/>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sp>
        <p:nvSpPr>
          <p:cNvPr id="5" name="Marcador de contenido 1">
            <a:extLst>
              <a:ext uri="{FF2B5EF4-FFF2-40B4-BE49-F238E27FC236}">
                <a16:creationId xmlns:a16="http://schemas.microsoft.com/office/drawing/2014/main" id="{D16074CB-38AF-75A5-7208-D26C9ECAFAD7}"/>
              </a:ext>
            </a:extLst>
          </p:cNvPr>
          <p:cNvSpPr txBox="1">
            <a:spLocks/>
          </p:cNvSpPr>
          <p:nvPr/>
        </p:nvSpPr>
        <p:spPr>
          <a:xfrm>
            <a:off x="505764" y="1241854"/>
            <a:ext cx="11301983" cy="4278094"/>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indent="-266700" fontAlgn="base">
              <a:lnSpc>
                <a:spcPct val="100000"/>
              </a:lnSpc>
              <a:buFont typeface="Arial" panose="020B0604020202020204" pitchFamily="34" charset="0"/>
              <a:buNone/>
            </a:pPr>
            <a:r>
              <a:rPr lang="es-ES" sz="2400" b="1" dirty="0">
                <a:latin typeface="Roboto Thin" pitchFamily="2" charset="0"/>
                <a:ea typeface="Roboto Thin" pitchFamily="2" charset="0"/>
              </a:rPr>
              <a:t>- </a:t>
            </a:r>
            <a:r>
              <a:rPr lang="gl-ES" sz="2400" b="1" dirty="0">
                <a:effectLst>
                  <a:outerShdw blurRad="38100" dist="38100" dir="2700000" algn="tl">
                    <a:srgbClr val="000000">
                      <a:alpha val="43137"/>
                    </a:srgbClr>
                  </a:outerShdw>
                </a:effectLst>
                <a:latin typeface="Roboto Thin" pitchFamily="2" charset="0"/>
                <a:ea typeface="Roboto Thin" pitchFamily="2" charset="0"/>
              </a:rPr>
              <a:t>Memoria de Calidade da EIDO </a:t>
            </a:r>
            <a:r>
              <a:rPr lang="gl-ES" sz="2400" b="1" dirty="0">
                <a:latin typeface="Roboto Thin" pitchFamily="2" charset="0"/>
                <a:ea typeface="Roboto Thin" pitchFamily="2" charset="0"/>
              </a:rPr>
              <a:t>(Principais aspectos):</a:t>
            </a:r>
          </a:p>
          <a:p>
            <a:pPr marL="1781175" indent="-342900" fontAlgn="base">
              <a:lnSpc>
                <a:spcPct val="150000"/>
              </a:lnSpc>
              <a:spcBef>
                <a:spcPts val="0"/>
              </a:spcBef>
            </a:pPr>
            <a:r>
              <a:rPr lang="es-ES" sz="2400" b="1" dirty="0">
                <a:latin typeface="Roboto Thin" pitchFamily="2" charset="0"/>
                <a:ea typeface="Roboto Thin" pitchFamily="2" charset="0"/>
              </a:rPr>
              <a:t>Revisión histórica da evolución do SGC</a:t>
            </a:r>
          </a:p>
          <a:p>
            <a:pPr marL="1781175" indent="-342900" fontAlgn="base">
              <a:lnSpc>
                <a:spcPct val="150000"/>
              </a:lnSpc>
              <a:spcBef>
                <a:spcPts val="0"/>
              </a:spcBef>
            </a:pPr>
            <a:r>
              <a:rPr lang="es-ES" sz="2400" b="1" dirty="0" err="1">
                <a:latin typeface="Roboto Thin" pitchFamily="2" charset="0"/>
                <a:ea typeface="Roboto Thin" pitchFamily="2" charset="0"/>
              </a:rPr>
              <a:t>Actualizacións</a:t>
            </a:r>
            <a:r>
              <a:rPr lang="es-ES" sz="2400" b="1" dirty="0">
                <a:latin typeface="Roboto Thin" pitchFamily="2" charset="0"/>
                <a:ea typeface="Roboto Thin" pitchFamily="2" charset="0"/>
              </a:rPr>
              <a:t> normativas</a:t>
            </a:r>
          </a:p>
          <a:p>
            <a:pPr marL="1781175" indent="-342900" fontAlgn="base">
              <a:lnSpc>
                <a:spcPct val="150000"/>
              </a:lnSpc>
              <a:spcBef>
                <a:spcPts val="0"/>
              </a:spcBef>
            </a:pPr>
            <a:r>
              <a:rPr lang="es-ES" sz="2400" b="1" dirty="0" err="1">
                <a:latin typeface="Roboto Thin" pitchFamily="2" charset="0"/>
                <a:ea typeface="Roboto Thin" pitchFamily="2" charset="0"/>
              </a:rPr>
              <a:t>Estratexia</a:t>
            </a:r>
            <a:r>
              <a:rPr lang="es-ES" sz="2400" b="1" dirty="0">
                <a:latin typeface="Roboto Thin" pitchFamily="2" charset="0"/>
                <a:ea typeface="Roboto Thin" pitchFamily="2" charset="0"/>
              </a:rPr>
              <a:t> da EIDO. Revisión dos </a:t>
            </a:r>
            <a:r>
              <a:rPr lang="es-ES" sz="2400" b="1" dirty="0" err="1">
                <a:latin typeface="Roboto Thin" pitchFamily="2" charset="0"/>
                <a:ea typeface="Roboto Thin" pitchFamily="2" charset="0"/>
              </a:rPr>
              <a:t>Obxectivos</a:t>
            </a:r>
            <a:r>
              <a:rPr lang="es-ES" sz="2400" b="1" dirty="0">
                <a:latin typeface="Roboto Thin" pitchFamily="2" charset="0"/>
                <a:ea typeface="Roboto Thin" pitchFamily="2" charset="0"/>
              </a:rPr>
              <a:t> de </a:t>
            </a:r>
            <a:r>
              <a:rPr lang="es-ES" sz="2400" b="1" dirty="0" err="1">
                <a:latin typeface="Roboto Thin" pitchFamily="2" charset="0"/>
                <a:ea typeface="Roboto Thin" pitchFamily="2" charset="0"/>
              </a:rPr>
              <a:t>Calidade</a:t>
            </a:r>
            <a:r>
              <a:rPr lang="es-ES" sz="2400" b="1" dirty="0">
                <a:latin typeface="Roboto Thin" pitchFamily="2" charset="0"/>
                <a:ea typeface="Roboto Thin" pitchFamily="2" charset="0"/>
              </a:rPr>
              <a:t> da EIDO</a:t>
            </a:r>
          </a:p>
          <a:p>
            <a:pPr marL="1781175" indent="-342900" fontAlgn="base">
              <a:lnSpc>
                <a:spcPct val="150000"/>
              </a:lnSpc>
              <a:spcBef>
                <a:spcPts val="0"/>
              </a:spcBef>
            </a:pPr>
            <a:r>
              <a:rPr lang="es-ES" sz="2400" b="1" dirty="0">
                <a:latin typeface="Roboto Thin" pitchFamily="2" charset="0"/>
                <a:ea typeface="Roboto Thin" pitchFamily="2" charset="0"/>
              </a:rPr>
              <a:t>Cambios da oferta formativa</a:t>
            </a:r>
          </a:p>
          <a:p>
            <a:pPr marL="1781175" indent="-342900" fontAlgn="base">
              <a:lnSpc>
                <a:spcPct val="150000"/>
              </a:lnSpc>
              <a:spcBef>
                <a:spcPts val="0"/>
              </a:spcBef>
            </a:pPr>
            <a:r>
              <a:rPr lang="es-ES" sz="2400" b="1" dirty="0">
                <a:latin typeface="Roboto Thin" pitchFamily="2" charset="0"/>
                <a:ea typeface="Roboto Thin" pitchFamily="2" charset="0"/>
              </a:rPr>
              <a:t>Resultados dos programas de </a:t>
            </a:r>
            <a:r>
              <a:rPr lang="es-ES" sz="2400" b="1" dirty="0" err="1">
                <a:latin typeface="Roboto Thin" pitchFamily="2" charset="0"/>
                <a:ea typeface="Roboto Thin" pitchFamily="2" charset="0"/>
              </a:rPr>
              <a:t>calidade</a:t>
            </a:r>
            <a:r>
              <a:rPr lang="es-ES" sz="2400" b="1" dirty="0">
                <a:latin typeface="Roboto Thin" pitchFamily="2" charset="0"/>
                <a:ea typeface="Roboto Thin" pitchFamily="2" charset="0"/>
              </a:rPr>
              <a:t> + HR + QSP</a:t>
            </a:r>
          </a:p>
          <a:p>
            <a:pPr marL="1781175" indent="-342900" fontAlgn="base">
              <a:lnSpc>
                <a:spcPct val="150000"/>
              </a:lnSpc>
              <a:spcBef>
                <a:spcPts val="0"/>
              </a:spcBef>
            </a:pPr>
            <a:r>
              <a:rPr lang="es-ES" sz="2400" b="1" dirty="0">
                <a:latin typeface="Roboto Thin" pitchFamily="2" charset="0"/>
                <a:ea typeface="Roboto Thin" pitchFamily="2" charset="0"/>
              </a:rPr>
              <a:t>Revisión de indicadores</a:t>
            </a:r>
          </a:p>
          <a:p>
            <a:pPr marL="1781175" indent="-342900" fontAlgn="base">
              <a:lnSpc>
                <a:spcPct val="150000"/>
              </a:lnSpc>
              <a:spcBef>
                <a:spcPts val="0"/>
              </a:spcBef>
            </a:pPr>
            <a:r>
              <a:rPr lang="es-ES" sz="2400" b="1" dirty="0" err="1">
                <a:latin typeface="Roboto Thin" pitchFamily="2" charset="0"/>
                <a:ea typeface="Roboto Thin" pitchFamily="2" charset="0"/>
              </a:rPr>
              <a:t>Conclusións</a:t>
            </a:r>
            <a:r>
              <a:rPr lang="es-ES" sz="2400" b="1" dirty="0">
                <a:latin typeface="Roboto Thin" pitchFamily="2" charset="0"/>
                <a:ea typeface="Roboto Thin" pitchFamily="2" charset="0"/>
              </a:rPr>
              <a:t> e </a:t>
            </a:r>
            <a:r>
              <a:rPr lang="es-ES" sz="2400" b="1" dirty="0" err="1">
                <a:latin typeface="Roboto Thin" pitchFamily="2" charset="0"/>
                <a:ea typeface="Roboto Thin" pitchFamily="2" charset="0"/>
              </a:rPr>
              <a:t>acordos</a:t>
            </a:r>
            <a:endParaRPr lang="es-ES" sz="2400" b="1" dirty="0">
              <a:latin typeface="Roboto Thin" pitchFamily="2" charset="0"/>
              <a:ea typeface="Roboto Thin" pitchFamily="2" charset="0"/>
            </a:endParaRPr>
          </a:p>
        </p:txBody>
      </p:sp>
    </p:spTree>
    <p:extLst>
      <p:ext uri="{BB962C8B-B14F-4D97-AF65-F5344CB8AC3E}">
        <p14:creationId xmlns:p14="http://schemas.microsoft.com/office/powerpoint/2010/main" val="2078058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A0D92F5-D0EE-CCB4-C6D5-CB3896B0979C}"/>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7" name="Imagen 6" descr="The image contains a bar chart with two Y-axes, one for 'Prazas ofertadas' (offers) and one for 'Solicitudes' (requests), showing the number of offers and requests over several years.&#10;&#10;El contenido generado por IA puede ser incorrecto.">
            <a:extLst>
              <a:ext uri="{FF2B5EF4-FFF2-40B4-BE49-F238E27FC236}">
                <a16:creationId xmlns:a16="http://schemas.microsoft.com/office/drawing/2014/main" id="{426CD210-5957-34F4-544C-F97A3879C767}"/>
              </a:ext>
            </a:extLst>
          </p:cNvPr>
          <p:cNvPicPr>
            <a:picLocks noChangeAspect="1"/>
          </p:cNvPicPr>
          <p:nvPr/>
        </p:nvPicPr>
        <p:blipFill>
          <a:blip r:embed="rId2"/>
          <a:stretch>
            <a:fillRect/>
          </a:stretch>
        </p:blipFill>
        <p:spPr>
          <a:xfrm>
            <a:off x="195003" y="1322882"/>
            <a:ext cx="11880000" cy="4215783"/>
          </a:xfrm>
          <a:prstGeom prst="rect">
            <a:avLst/>
          </a:prstGeom>
        </p:spPr>
      </p:pic>
      <p:sp>
        <p:nvSpPr>
          <p:cNvPr id="9" name="Rectángulo 8">
            <a:extLst>
              <a:ext uri="{FF2B5EF4-FFF2-40B4-BE49-F238E27FC236}">
                <a16:creationId xmlns:a16="http://schemas.microsoft.com/office/drawing/2014/main" id="{D56FBCC0-44F3-7CD4-EEB0-EB1BFA7D4283}"/>
              </a:ext>
            </a:extLst>
          </p:cNvPr>
          <p:cNvSpPr/>
          <p:nvPr/>
        </p:nvSpPr>
        <p:spPr>
          <a:xfrm>
            <a:off x="4719728" y="2065255"/>
            <a:ext cx="556872" cy="3346704"/>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BF278DC1-B2ED-E826-0E37-F07207D19A6B}"/>
              </a:ext>
            </a:extLst>
          </p:cNvPr>
          <p:cNvSpPr/>
          <p:nvPr/>
        </p:nvSpPr>
        <p:spPr>
          <a:xfrm>
            <a:off x="10877433" y="2065255"/>
            <a:ext cx="684398" cy="3346704"/>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58472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
            <a:extLst>
              <a:ext uri="{FF2B5EF4-FFF2-40B4-BE49-F238E27FC236}">
                <a16:creationId xmlns:a16="http://schemas.microsoft.com/office/drawing/2014/main" id="{D02F904B-CFDC-E7E6-F354-25A3BB68A08D}"/>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8" name="Imagen 7" descr="The image displays a comparison of student enrollment data across two consecutive academic years, showing numbers of new admissions and total enrollment, with a focus on the figures for a specific individual named Muller.&#10;&#10;El contenido generado por IA puede ser incorrecto.">
            <a:extLst>
              <a:ext uri="{FF2B5EF4-FFF2-40B4-BE49-F238E27FC236}">
                <a16:creationId xmlns:a16="http://schemas.microsoft.com/office/drawing/2014/main" id="{699D8BC1-7E85-3FF1-E0A9-4C9CFDC1430B}"/>
              </a:ext>
            </a:extLst>
          </p:cNvPr>
          <p:cNvPicPr>
            <a:picLocks noChangeAspect="1"/>
          </p:cNvPicPr>
          <p:nvPr/>
        </p:nvPicPr>
        <p:blipFill>
          <a:blip r:embed="rId2"/>
          <a:stretch>
            <a:fillRect/>
          </a:stretch>
        </p:blipFill>
        <p:spPr>
          <a:xfrm>
            <a:off x="156000" y="1196830"/>
            <a:ext cx="11880000" cy="4464339"/>
          </a:xfrm>
          <a:prstGeom prst="rect">
            <a:avLst/>
          </a:prstGeom>
        </p:spPr>
      </p:pic>
      <p:sp>
        <p:nvSpPr>
          <p:cNvPr id="11" name="Rectángulo 10">
            <a:extLst>
              <a:ext uri="{FF2B5EF4-FFF2-40B4-BE49-F238E27FC236}">
                <a16:creationId xmlns:a16="http://schemas.microsoft.com/office/drawing/2014/main" id="{1BCF6884-CD82-9990-FA66-053C8A7C255F}"/>
              </a:ext>
            </a:extLst>
          </p:cNvPr>
          <p:cNvSpPr/>
          <p:nvPr/>
        </p:nvSpPr>
        <p:spPr>
          <a:xfrm>
            <a:off x="5216643" y="1899654"/>
            <a:ext cx="556872" cy="626738"/>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817703EF-89C3-43F9-4E58-ED314EBB1D49}"/>
              </a:ext>
            </a:extLst>
          </p:cNvPr>
          <p:cNvSpPr/>
          <p:nvPr/>
        </p:nvSpPr>
        <p:spPr>
          <a:xfrm>
            <a:off x="4750299" y="3188958"/>
            <a:ext cx="556872" cy="2347930"/>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18627F1-88E0-1594-8159-332D34AD74E5}"/>
              </a:ext>
            </a:extLst>
          </p:cNvPr>
          <p:cNvSpPr/>
          <p:nvPr/>
        </p:nvSpPr>
        <p:spPr>
          <a:xfrm>
            <a:off x="11457703" y="1899654"/>
            <a:ext cx="556872" cy="626738"/>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ED8379CF-DB44-C376-BCA0-3754EA0D2ED3}"/>
              </a:ext>
            </a:extLst>
          </p:cNvPr>
          <p:cNvSpPr/>
          <p:nvPr/>
        </p:nvSpPr>
        <p:spPr>
          <a:xfrm>
            <a:off x="10991359" y="3188958"/>
            <a:ext cx="556872" cy="2347930"/>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26674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02CEDBD5-3B2F-7CEF-269E-D710886DCD76}"/>
              </a:ext>
            </a:extLst>
          </p:cNvPr>
          <p:cNvSpPr>
            <a:spLocks noGrp="1"/>
          </p:cNvSpPr>
          <p:nvPr>
            <p:ph type="title" idx="4294967295"/>
          </p:nvPr>
        </p:nvSpPr>
        <p:spPr>
          <a:xfrm>
            <a:off x="491617" y="138598"/>
            <a:ext cx="8692738" cy="763030"/>
          </a:xfrm>
          <a:prstGeom prst="rect">
            <a:avLst/>
          </a:prstGeom>
        </p:spPr>
        <p:txBody>
          <a:bodyPr/>
          <a:lstStyle/>
          <a:p>
            <a:r>
              <a:rPr lang="gl-ES" sz="4000" noProof="0" dirty="0" err="1">
                <a:solidFill>
                  <a:schemeClr val="bg1"/>
                </a:solidFill>
              </a:rPr>
              <a:t>Orden</a:t>
            </a:r>
            <a:r>
              <a:rPr lang="gl-ES" sz="4000" noProof="0" dirty="0">
                <a:solidFill>
                  <a:schemeClr val="bg1"/>
                </a:solidFill>
              </a:rPr>
              <a:t> do día</a:t>
            </a:r>
          </a:p>
        </p:txBody>
      </p:sp>
      <p:sp>
        <p:nvSpPr>
          <p:cNvPr id="5" name="Rectángulo 4"/>
          <p:cNvSpPr/>
          <p:nvPr/>
        </p:nvSpPr>
        <p:spPr>
          <a:xfrm>
            <a:off x="1447442" y="1266869"/>
            <a:ext cx="9138281" cy="4324261"/>
          </a:xfrm>
          <a:prstGeom prst="rect">
            <a:avLst/>
          </a:prstGeom>
        </p:spPr>
        <p:txBody>
          <a:bodyPr wrap="square">
            <a:spAutoFit/>
          </a:bodyPr>
          <a:lstStyle/>
          <a:p>
            <a:pPr lvl="0" algn="just" defTabSz="360000">
              <a:lnSpc>
                <a:spcPct val="200000"/>
              </a:lnSpc>
              <a:spcBef>
                <a:spcPts val="500"/>
              </a:spcBef>
            </a:pPr>
            <a:r>
              <a:rPr lang="gl-ES" sz="2000" b="1" noProof="0" dirty="0">
                <a:effectLst/>
                <a:latin typeface="Roboto Thin" panose="02000000000000000000" pitchFamily="2" charset="0"/>
                <a:ea typeface="Roboto Thin" panose="02000000000000000000" pitchFamily="2" charset="0"/>
                <a:cs typeface="Times New Roman" panose="02020603050405020304" pitchFamily="18" charset="0"/>
              </a:rPr>
              <a:t>1.	Aprobación, se procede, das actas de sesións anteriores</a:t>
            </a:r>
          </a:p>
          <a:p>
            <a:pPr lvl="0" algn="just" defTabSz="360000">
              <a:lnSpc>
                <a:spcPct val="200000"/>
              </a:lnSpc>
              <a:spcBef>
                <a:spcPts val="500"/>
              </a:spcBef>
            </a:pPr>
            <a:r>
              <a:rPr lang="gl-ES" sz="2000" b="1" noProof="0" dirty="0">
                <a:effectLst/>
                <a:latin typeface="Roboto Thin" panose="02000000000000000000" pitchFamily="2" charset="0"/>
                <a:ea typeface="Roboto Thin" panose="02000000000000000000" pitchFamily="2" charset="0"/>
                <a:cs typeface="Times New Roman" panose="02020603050405020304" pitchFamily="18" charset="0"/>
              </a:rPr>
              <a:t>2.	Informe da presidencia</a:t>
            </a:r>
          </a:p>
          <a:p>
            <a:pPr lvl="0" algn="just" defTabSz="360000">
              <a:lnSpc>
                <a:spcPct val="200000"/>
              </a:lnSpc>
              <a:spcBef>
                <a:spcPts val="500"/>
              </a:spcBef>
            </a:pPr>
            <a:r>
              <a:rPr lang="gl-ES" sz="2000" b="1" noProof="0" dirty="0">
                <a:effectLst/>
                <a:latin typeface="Roboto Thin" panose="02000000000000000000" pitchFamily="2" charset="0"/>
                <a:ea typeface="Roboto Thin" panose="02000000000000000000" pitchFamily="2" charset="0"/>
                <a:cs typeface="Times New Roman" panose="02020603050405020304" pitchFamily="18" charset="0"/>
              </a:rPr>
              <a:t>3.	Validación, se procede, da Memoria da EIDO do curso 2024/2025</a:t>
            </a:r>
          </a:p>
          <a:p>
            <a:pPr lvl="0" algn="just" defTabSz="360000">
              <a:lnSpc>
                <a:spcPct val="150000"/>
              </a:lnSpc>
              <a:spcBef>
                <a:spcPts val="500"/>
              </a:spcBef>
            </a:pPr>
            <a:r>
              <a:rPr lang="gl-ES" sz="2000" b="1" noProof="0" dirty="0">
                <a:effectLst/>
                <a:latin typeface="Roboto Thin" panose="02000000000000000000" pitchFamily="2" charset="0"/>
                <a:ea typeface="Roboto Thin" panose="02000000000000000000" pitchFamily="2" charset="0"/>
                <a:cs typeface="Times New Roman" panose="02020603050405020304" pitchFamily="18" charset="0"/>
              </a:rPr>
              <a:t>4.	Análise e validación, se procede, de </a:t>
            </a:r>
            <a:r>
              <a:rPr lang="gl-ES" sz="2000" b="1" noProof="0" dirty="0" err="1">
                <a:effectLst/>
                <a:latin typeface="Roboto Thin" panose="02000000000000000000" pitchFamily="2" charset="0"/>
                <a:ea typeface="Roboto Thin" panose="02000000000000000000" pitchFamily="2" charset="0"/>
                <a:cs typeface="Times New Roman" panose="02020603050405020304" pitchFamily="18" charset="0"/>
              </a:rPr>
              <a:t>autoinformes</a:t>
            </a:r>
            <a:r>
              <a:rPr lang="gl-ES" sz="2000" b="1" noProof="0" dirty="0">
                <a:effectLst/>
                <a:latin typeface="Roboto Thin" panose="02000000000000000000" pitchFamily="2" charset="0"/>
                <a:ea typeface="Roboto Thin" panose="02000000000000000000" pitchFamily="2" charset="0"/>
                <a:cs typeface="Times New Roman" panose="02020603050405020304" pitchFamily="18" charset="0"/>
              </a:rPr>
              <a:t> de seguimento de Programas de Doutoramento</a:t>
            </a:r>
          </a:p>
          <a:p>
            <a:pPr lvl="0" algn="just" defTabSz="360000">
              <a:lnSpc>
                <a:spcPct val="200000"/>
              </a:lnSpc>
              <a:spcBef>
                <a:spcPts val="500"/>
              </a:spcBef>
            </a:pPr>
            <a:r>
              <a:rPr lang="gl-ES" sz="2000" b="1" noProof="0" dirty="0">
                <a:effectLst/>
                <a:latin typeface="Roboto Thin" panose="02000000000000000000" pitchFamily="2" charset="0"/>
                <a:ea typeface="Roboto Thin" panose="02000000000000000000" pitchFamily="2" charset="0"/>
                <a:cs typeface="Times New Roman" panose="02020603050405020304" pitchFamily="18" charset="0"/>
              </a:rPr>
              <a:t>5.	Información sobre a certificación do SGC da EIDO</a:t>
            </a:r>
          </a:p>
          <a:p>
            <a:pPr lvl="0" algn="just" defTabSz="360000">
              <a:lnSpc>
                <a:spcPct val="200000"/>
              </a:lnSpc>
              <a:spcBef>
                <a:spcPts val="500"/>
              </a:spcBef>
            </a:pPr>
            <a:r>
              <a:rPr lang="gl-ES" sz="2000" b="1" noProof="0" dirty="0">
                <a:effectLst/>
                <a:latin typeface="Roboto Thin" panose="02000000000000000000" pitchFamily="2" charset="0"/>
                <a:ea typeface="Roboto Thin" panose="02000000000000000000" pitchFamily="2" charset="0"/>
                <a:cs typeface="Times New Roman" panose="02020603050405020304" pitchFamily="18" charset="0"/>
              </a:rPr>
              <a:t>6.	Rolda aberta de intervencións</a:t>
            </a:r>
          </a:p>
        </p:txBody>
      </p:sp>
    </p:spTree>
    <p:extLst>
      <p:ext uri="{BB962C8B-B14F-4D97-AF65-F5344CB8AC3E}">
        <p14:creationId xmlns:p14="http://schemas.microsoft.com/office/powerpoint/2010/main" val="21583787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2">
            <a:extLst>
              <a:ext uri="{FF2B5EF4-FFF2-40B4-BE49-F238E27FC236}">
                <a16:creationId xmlns:a16="http://schemas.microsoft.com/office/drawing/2014/main" id="{52060849-5899-6661-E6E9-4BB7D39F091F}"/>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7" name="Imagen 6" descr="The image displays a line graph comparing the percentage of new entrants from other universities and the percentage of transfer students in Muller University over five consecutive years (2018/2019 to 2024/2025). The trend shows an increase in new entrants from other universities, while the percentage of transfer students slightly fluctuates.&#10;&#10;El contenido generado por IA puede ser incorrecto.">
            <a:extLst>
              <a:ext uri="{FF2B5EF4-FFF2-40B4-BE49-F238E27FC236}">
                <a16:creationId xmlns:a16="http://schemas.microsoft.com/office/drawing/2014/main" id="{AC9E67F2-94A6-25A5-E8E6-78583A35657B}"/>
              </a:ext>
            </a:extLst>
          </p:cNvPr>
          <p:cNvPicPr>
            <a:picLocks noChangeAspect="1"/>
          </p:cNvPicPr>
          <p:nvPr/>
        </p:nvPicPr>
        <p:blipFill>
          <a:blip r:embed="rId2"/>
          <a:stretch>
            <a:fillRect/>
          </a:stretch>
        </p:blipFill>
        <p:spPr>
          <a:xfrm>
            <a:off x="178173" y="1161931"/>
            <a:ext cx="11880000" cy="4534138"/>
          </a:xfrm>
          <a:prstGeom prst="rect">
            <a:avLst/>
          </a:prstGeom>
        </p:spPr>
      </p:pic>
      <p:sp>
        <p:nvSpPr>
          <p:cNvPr id="9" name="Rectángulo 8">
            <a:extLst>
              <a:ext uri="{FF2B5EF4-FFF2-40B4-BE49-F238E27FC236}">
                <a16:creationId xmlns:a16="http://schemas.microsoft.com/office/drawing/2014/main" id="{CEE24243-1213-BE56-54D1-6DA9E1C0618C}"/>
              </a:ext>
            </a:extLst>
          </p:cNvPr>
          <p:cNvSpPr/>
          <p:nvPr/>
        </p:nvSpPr>
        <p:spPr>
          <a:xfrm>
            <a:off x="5250303" y="1843553"/>
            <a:ext cx="556872" cy="748181"/>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16A5EA05-5DF6-711F-B75A-69EB3A846C20}"/>
              </a:ext>
            </a:extLst>
          </p:cNvPr>
          <p:cNvSpPr/>
          <p:nvPr/>
        </p:nvSpPr>
        <p:spPr>
          <a:xfrm>
            <a:off x="4778349" y="3186375"/>
            <a:ext cx="556872" cy="2395392"/>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C9DD085-48B7-8C2E-E768-E299E40E7FE2}"/>
              </a:ext>
            </a:extLst>
          </p:cNvPr>
          <p:cNvSpPr/>
          <p:nvPr/>
        </p:nvSpPr>
        <p:spPr>
          <a:xfrm>
            <a:off x="11456955" y="1849162"/>
            <a:ext cx="556872" cy="748181"/>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EFEF77FA-7CC6-A613-B63B-CB4615E894CF}"/>
              </a:ext>
            </a:extLst>
          </p:cNvPr>
          <p:cNvSpPr/>
          <p:nvPr/>
        </p:nvSpPr>
        <p:spPr>
          <a:xfrm>
            <a:off x="10973781" y="3191984"/>
            <a:ext cx="556872" cy="2395392"/>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884877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72A231A8-DBB0-F297-8562-F2127B8998BC}"/>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7" name="Imagen 6" descr="The image displays a line graph comparing the number of theses defended by a student named Muller across various academic years, showing a consistent increase in productivity.&#10;&#10;El contenido generado por IA puede ser incorrecto.">
            <a:extLst>
              <a:ext uri="{FF2B5EF4-FFF2-40B4-BE49-F238E27FC236}">
                <a16:creationId xmlns:a16="http://schemas.microsoft.com/office/drawing/2014/main" id="{71BD9107-89CF-E80A-8643-8CE7B233709A}"/>
              </a:ext>
            </a:extLst>
          </p:cNvPr>
          <p:cNvPicPr>
            <a:picLocks noChangeAspect="1"/>
          </p:cNvPicPr>
          <p:nvPr/>
        </p:nvPicPr>
        <p:blipFill>
          <a:blip r:embed="rId2"/>
          <a:stretch>
            <a:fillRect/>
          </a:stretch>
        </p:blipFill>
        <p:spPr>
          <a:xfrm>
            <a:off x="195003" y="1105935"/>
            <a:ext cx="5791242" cy="4533933"/>
          </a:xfrm>
          <a:prstGeom prst="rect">
            <a:avLst/>
          </a:prstGeom>
        </p:spPr>
      </p:pic>
      <p:pic>
        <p:nvPicPr>
          <p:cNvPr id="9" name="Imagen 8" descr="The image appears to be a bar chart displaying statistics on the percentage of theses with international reference for consecutive academic years, showing an overall increase in international citations over time.&#10;&#10;El contenido generado por IA puede ser incorrecto.">
            <a:extLst>
              <a:ext uri="{FF2B5EF4-FFF2-40B4-BE49-F238E27FC236}">
                <a16:creationId xmlns:a16="http://schemas.microsoft.com/office/drawing/2014/main" id="{CB99AF93-C8E3-28A9-393C-26092082BE9A}"/>
              </a:ext>
            </a:extLst>
          </p:cNvPr>
          <p:cNvPicPr>
            <a:picLocks noChangeAspect="1"/>
          </p:cNvPicPr>
          <p:nvPr/>
        </p:nvPicPr>
        <p:blipFill>
          <a:blip r:embed="rId3"/>
          <a:stretch>
            <a:fillRect/>
          </a:stretch>
        </p:blipFill>
        <p:spPr>
          <a:xfrm>
            <a:off x="6205757" y="1028799"/>
            <a:ext cx="5800767" cy="4991136"/>
          </a:xfrm>
          <a:prstGeom prst="rect">
            <a:avLst/>
          </a:prstGeom>
        </p:spPr>
      </p:pic>
      <p:sp>
        <p:nvSpPr>
          <p:cNvPr id="11" name="Rectángulo 10">
            <a:extLst>
              <a:ext uri="{FF2B5EF4-FFF2-40B4-BE49-F238E27FC236}">
                <a16:creationId xmlns:a16="http://schemas.microsoft.com/office/drawing/2014/main" id="{B1D2D6A8-8206-04B7-31B0-B7DB1C670812}"/>
              </a:ext>
            </a:extLst>
          </p:cNvPr>
          <p:cNvSpPr/>
          <p:nvPr/>
        </p:nvSpPr>
        <p:spPr>
          <a:xfrm>
            <a:off x="5400710" y="1825659"/>
            <a:ext cx="556872" cy="649224"/>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5FC71DB6-31DF-0F33-E1A4-98155540295F}"/>
              </a:ext>
            </a:extLst>
          </p:cNvPr>
          <p:cNvSpPr/>
          <p:nvPr/>
        </p:nvSpPr>
        <p:spPr>
          <a:xfrm>
            <a:off x="4914837" y="3165057"/>
            <a:ext cx="556872" cy="2423160"/>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C47C410A-7BC1-F613-620D-146493404C9D}"/>
              </a:ext>
            </a:extLst>
          </p:cNvPr>
          <p:cNvSpPr/>
          <p:nvPr/>
        </p:nvSpPr>
        <p:spPr>
          <a:xfrm>
            <a:off x="11376711" y="1734442"/>
            <a:ext cx="556872" cy="1124713"/>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656A5DB1-078C-1327-50B9-965BE15F2DDF}"/>
              </a:ext>
            </a:extLst>
          </p:cNvPr>
          <p:cNvSpPr/>
          <p:nvPr/>
        </p:nvSpPr>
        <p:spPr>
          <a:xfrm>
            <a:off x="10907244" y="3529581"/>
            <a:ext cx="556872" cy="2414019"/>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16568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4DE51A2B-AC98-B5E0-2446-E0C1C5505855}"/>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7" name="Imagen 6" descr="The image is a data table presenting the participation and overall satisfaction ratings for different groups (Alumnado 1ￂﾺ, Alumnado 3ￂﾺ, Profesorado, and PAS) across several academic years.&#10;&#10;El contenido generado por IA puede ser incorrecto.">
            <a:extLst>
              <a:ext uri="{FF2B5EF4-FFF2-40B4-BE49-F238E27FC236}">
                <a16:creationId xmlns:a16="http://schemas.microsoft.com/office/drawing/2014/main" id="{1FC721DC-C757-6FD2-0263-15CE807167B6}"/>
              </a:ext>
            </a:extLst>
          </p:cNvPr>
          <p:cNvPicPr>
            <a:picLocks noChangeAspect="1"/>
          </p:cNvPicPr>
          <p:nvPr/>
        </p:nvPicPr>
        <p:blipFill>
          <a:blip r:embed="rId2"/>
          <a:stretch>
            <a:fillRect/>
          </a:stretch>
        </p:blipFill>
        <p:spPr>
          <a:xfrm>
            <a:off x="325243" y="1010824"/>
            <a:ext cx="5474325" cy="5040000"/>
          </a:xfrm>
          <a:prstGeom prst="rect">
            <a:avLst/>
          </a:prstGeom>
        </p:spPr>
      </p:pic>
      <p:pic>
        <p:nvPicPr>
          <p:cNvPr id="9" name="Imagen 8" descr="The image displays a table presenting data on employment and satisfaction rates for doctoral graduates over multiple years (2018-2025), with statistics on job placement, satisfaction levels, and the impact of the PhD program on their professional development.&#10;&#10;El contenido generado por IA puede ser incorrecto.">
            <a:extLst>
              <a:ext uri="{FF2B5EF4-FFF2-40B4-BE49-F238E27FC236}">
                <a16:creationId xmlns:a16="http://schemas.microsoft.com/office/drawing/2014/main" id="{4A162933-B5AA-334C-E77A-54A56BA552A1}"/>
              </a:ext>
            </a:extLst>
          </p:cNvPr>
          <p:cNvPicPr>
            <a:picLocks noChangeAspect="1"/>
          </p:cNvPicPr>
          <p:nvPr/>
        </p:nvPicPr>
        <p:blipFill>
          <a:blip r:embed="rId3"/>
          <a:stretch>
            <a:fillRect/>
          </a:stretch>
        </p:blipFill>
        <p:spPr>
          <a:xfrm>
            <a:off x="6050239" y="1245010"/>
            <a:ext cx="5781717" cy="4448208"/>
          </a:xfrm>
          <a:prstGeom prst="rect">
            <a:avLst/>
          </a:prstGeom>
        </p:spPr>
      </p:pic>
      <p:sp>
        <p:nvSpPr>
          <p:cNvPr id="11" name="Rectángulo 10">
            <a:extLst>
              <a:ext uri="{FF2B5EF4-FFF2-40B4-BE49-F238E27FC236}">
                <a16:creationId xmlns:a16="http://schemas.microsoft.com/office/drawing/2014/main" id="{8CD2884F-81D6-7F19-8966-959A4FC445AB}"/>
              </a:ext>
            </a:extLst>
          </p:cNvPr>
          <p:cNvSpPr/>
          <p:nvPr/>
        </p:nvSpPr>
        <p:spPr>
          <a:xfrm>
            <a:off x="5239700" y="1700784"/>
            <a:ext cx="556872" cy="1325880"/>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D8DA1CA8-4D51-A96B-A525-4504E42F1201}"/>
              </a:ext>
            </a:extLst>
          </p:cNvPr>
          <p:cNvSpPr/>
          <p:nvPr/>
        </p:nvSpPr>
        <p:spPr>
          <a:xfrm>
            <a:off x="4873940" y="3666744"/>
            <a:ext cx="556872" cy="2274892"/>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8111D86F-D272-DDD8-44D7-E06F45BC8BA4}"/>
              </a:ext>
            </a:extLst>
          </p:cNvPr>
          <p:cNvSpPr/>
          <p:nvPr/>
        </p:nvSpPr>
        <p:spPr>
          <a:xfrm>
            <a:off x="9514475" y="1956761"/>
            <a:ext cx="556872" cy="941832"/>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757314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A33CF-1E5D-1D61-E7CB-B91AA0574445}"/>
            </a:ext>
          </a:extLst>
        </p:cNvPr>
        <p:cNvGrpSpPr/>
        <p:nvPr/>
      </p:nvGrpSpPr>
      <p:grpSpPr>
        <a:xfrm>
          <a:off x="0" y="0"/>
          <a:ext cx="0" cy="0"/>
          <a:chOff x="0" y="0"/>
          <a:chExt cx="0" cy="0"/>
        </a:xfrm>
      </p:grpSpPr>
      <p:sp>
        <p:nvSpPr>
          <p:cNvPr id="5" name="Título 2">
            <a:extLst>
              <a:ext uri="{FF2B5EF4-FFF2-40B4-BE49-F238E27FC236}">
                <a16:creationId xmlns:a16="http://schemas.microsoft.com/office/drawing/2014/main" id="{1275690D-ED22-20DC-254E-68596D528335}"/>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7" name="Imagen 6" descr="The image displays a table listing academic achievements, specifically thesis defenses, for a person named Muller over multiple consecutive years, starting from 2018 to 2025.&#10;&#10;El contenido generado por IA puede ser incorrecto.">
            <a:extLst>
              <a:ext uri="{FF2B5EF4-FFF2-40B4-BE49-F238E27FC236}">
                <a16:creationId xmlns:a16="http://schemas.microsoft.com/office/drawing/2014/main" id="{5246A998-052D-6EBD-BBD1-45D10A0B0E5B}"/>
              </a:ext>
            </a:extLst>
          </p:cNvPr>
          <p:cNvPicPr>
            <a:picLocks noChangeAspect="1"/>
          </p:cNvPicPr>
          <p:nvPr/>
        </p:nvPicPr>
        <p:blipFill>
          <a:blip r:embed="rId2"/>
          <a:srcRect t="5467" b="-1"/>
          <a:stretch>
            <a:fillRect/>
          </a:stretch>
        </p:blipFill>
        <p:spPr>
          <a:xfrm>
            <a:off x="303988" y="2244284"/>
            <a:ext cx="5670740" cy="1260000"/>
          </a:xfrm>
          <a:prstGeom prst="rect">
            <a:avLst/>
          </a:prstGeom>
        </p:spPr>
      </p:pic>
      <p:pic>
        <p:nvPicPr>
          <p:cNvPr id="9" name="Imagen 8" descr="The image is a table listing academic tesis titles, authors, and the number of tesises defended in consecutive years.&#10;&#10;El contenido generado por IA puede ser incorrecto.">
            <a:extLst>
              <a:ext uri="{FF2B5EF4-FFF2-40B4-BE49-F238E27FC236}">
                <a16:creationId xmlns:a16="http://schemas.microsoft.com/office/drawing/2014/main" id="{510BD966-0C1A-B505-1A39-19AFC59CCD81}"/>
              </a:ext>
            </a:extLst>
          </p:cNvPr>
          <p:cNvPicPr>
            <a:picLocks noChangeAspect="1"/>
          </p:cNvPicPr>
          <p:nvPr/>
        </p:nvPicPr>
        <p:blipFill>
          <a:blip r:embed="rId3"/>
          <a:srcRect t="4600"/>
          <a:stretch>
            <a:fillRect/>
          </a:stretch>
        </p:blipFill>
        <p:spPr>
          <a:xfrm>
            <a:off x="6394715" y="2244284"/>
            <a:ext cx="5646511" cy="1260000"/>
          </a:xfrm>
          <a:prstGeom prst="rect">
            <a:avLst/>
          </a:prstGeom>
        </p:spPr>
      </p:pic>
      <p:pic>
        <p:nvPicPr>
          <p:cNvPr id="11" name="Imagen 10" descr="The image is a table displaying the number of theses defended by Muller over five consecutive years, with the total count of theses increasing from one in 2018 to seven in 2024.&#10;&#10;El contenido generado por IA puede ser incorrecto.">
            <a:extLst>
              <a:ext uri="{FF2B5EF4-FFF2-40B4-BE49-F238E27FC236}">
                <a16:creationId xmlns:a16="http://schemas.microsoft.com/office/drawing/2014/main" id="{DC5DBE20-2452-A647-EBB0-E6447AB8AF28}"/>
              </a:ext>
            </a:extLst>
          </p:cNvPr>
          <p:cNvPicPr>
            <a:picLocks noChangeAspect="1"/>
          </p:cNvPicPr>
          <p:nvPr/>
        </p:nvPicPr>
        <p:blipFill>
          <a:blip r:embed="rId4"/>
          <a:srcRect t="5467" b="-1"/>
          <a:stretch>
            <a:fillRect/>
          </a:stretch>
        </p:blipFill>
        <p:spPr>
          <a:xfrm>
            <a:off x="267635" y="3550718"/>
            <a:ext cx="5731331" cy="1260000"/>
          </a:xfrm>
          <a:prstGeom prst="rect">
            <a:avLst/>
          </a:prstGeom>
        </p:spPr>
      </p:pic>
      <p:pic>
        <p:nvPicPr>
          <p:cNvPr id="13" name="Imagen 12" descr="Teses defendidas&#10;&#10;El contenido generado por IA puede ser incorrecto.">
            <a:extLst>
              <a:ext uri="{FF2B5EF4-FFF2-40B4-BE49-F238E27FC236}">
                <a16:creationId xmlns:a16="http://schemas.microsoft.com/office/drawing/2014/main" id="{D3C492A2-1FD8-C4D0-C3EB-08D61689114C}"/>
              </a:ext>
            </a:extLst>
          </p:cNvPr>
          <p:cNvPicPr>
            <a:picLocks noChangeAspect="1"/>
          </p:cNvPicPr>
          <p:nvPr/>
        </p:nvPicPr>
        <p:blipFill>
          <a:blip r:embed="rId5"/>
          <a:srcRect t="8784"/>
          <a:stretch>
            <a:fillRect/>
          </a:stretch>
        </p:blipFill>
        <p:spPr>
          <a:xfrm>
            <a:off x="6394715" y="3550718"/>
            <a:ext cx="5646511" cy="1260000"/>
          </a:xfrm>
          <a:prstGeom prst="rect">
            <a:avLst/>
          </a:prstGeom>
        </p:spPr>
      </p:pic>
      <p:pic>
        <p:nvPicPr>
          <p:cNvPr id="15" name="Imagen 14" descr="The image displays a table listing various academic years (2018/2019 to 2024/2025) and associated numerical data, likely referring to the number of theses defended by an individual named Muller.&#10;&#10;El contenido generado por IA puede ser incorrecto.">
            <a:extLst>
              <a:ext uri="{FF2B5EF4-FFF2-40B4-BE49-F238E27FC236}">
                <a16:creationId xmlns:a16="http://schemas.microsoft.com/office/drawing/2014/main" id="{7BEBA606-445E-76E6-75AF-0DA4A200F375}"/>
              </a:ext>
            </a:extLst>
          </p:cNvPr>
          <p:cNvPicPr>
            <a:picLocks noChangeAspect="1"/>
          </p:cNvPicPr>
          <p:nvPr/>
        </p:nvPicPr>
        <p:blipFill>
          <a:blip r:embed="rId6"/>
          <a:srcRect t="6319"/>
          <a:stretch>
            <a:fillRect/>
          </a:stretch>
        </p:blipFill>
        <p:spPr>
          <a:xfrm>
            <a:off x="3169648" y="4846453"/>
            <a:ext cx="5658635" cy="1260000"/>
          </a:xfrm>
          <a:prstGeom prst="rect">
            <a:avLst/>
          </a:prstGeom>
        </p:spPr>
      </p:pic>
      <p:pic>
        <p:nvPicPr>
          <p:cNvPr id="17" name="Imagen 16" descr="The image displays a table with columns for 'EIDO' (presumably an acronym or code), 'Cￃﾳdigo', 'Nome' (Name), and 'Teses defendidas' (Defended Theses) for various academic years from 2018 to 2025, along with the total count of defended theses.&#10;&#10;El contenido generado por IA puede ser incorrecto.">
            <a:extLst>
              <a:ext uri="{FF2B5EF4-FFF2-40B4-BE49-F238E27FC236}">
                <a16:creationId xmlns:a16="http://schemas.microsoft.com/office/drawing/2014/main" id="{5E7303B2-19F9-E428-1CFD-2EEDB6A6F883}"/>
              </a:ext>
            </a:extLst>
          </p:cNvPr>
          <p:cNvPicPr>
            <a:picLocks noChangeAspect="1"/>
          </p:cNvPicPr>
          <p:nvPr/>
        </p:nvPicPr>
        <p:blipFill>
          <a:blip r:embed="rId7"/>
          <a:srcRect t="6318"/>
          <a:stretch>
            <a:fillRect/>
          </a:stretch>
        </p:blipFill>
        <p:spPr>
          <a:xfrm>
            <a:off x="3133301" y="937851"/>
            <a:ext cx="5682855" cy="1260000"/>
          </a:xfrm>
          <a:prstGeom prst="rect">
            <a:avLst/>
          </a:prstGeom>
        </p:spPr>
      </p:pic>
      <p:sp>
        <p:nvSpPr>
          <p:cNvPr id="19" name="Rectángulo 18">
            <a:extLst>
              <a:ext uri="{FF2B5EF4-FFF2-40B4-BE49-F238E27FC236}">
                <a16:creationId xmlns:a16="http://schemas.microsoft.com/office/drawing/2014/main" id="{530D72ED-5084-DD6C-C12F-EA0A27250514}"/>
              </a:ext>
            </a:extLst>
          </p:cNvPr>
          <p:cNvSpPr/>
          <p:nvPr/>
        </p:nvSpPr>
        <p:spPr>
          <a:xfrm>
            <a:off x="8240146" y="1572768"/>
            <a:ext cx="556872" cy="610776"/>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a:extLst>
              <a:ext uri="{FF2B5EF4-FFF2-40B4-BE49-F238E27FC236}">
                <a16:creationId xmlns:a16="http://schemas.microsoft.com/office/drawing/2014/main" id="{43E36D15-E6EA-81C1-1D54-E7B9C60673DB}"/>
              </a:ext>
            </a:extLst>
          </p:cNvPr>
          <p:cNvSpPr/>
          <p:nvPr/>
        </p:nvSpPr>
        <p:spPr>
          <a:xfrm>
            <a:off x="5382364" y="2871216"/>
            <a:ext cx="556872" cy="610776"/>
          </a:xfrm>
          <a:prstGeom prst="rect">
            <a:avLst/>
          </a:prstGeom>
          <a:solidFill>
            <a:srgbClr val="00B2E3">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B629BD9C-AFCD-35E5-4416-020D80264E4B}"/>
              </a:ext>
            </a:extLst>
          </p:cNvPr>
          <p:cNvSpPr/>
          <p:nvPr/>
        </p:nvSpPr>
        <p:spPr>
          <a:xfrm>
            <a:off x="2191183" y="2245476"/>
            <a:ext cx="1911096" cy="172068"/>
          </a:xfrm>
          <a:prstGeom prst="rect">
            <a:avLst/>
          </a:prstGeom>
          <a:solidFill>
            <a:srgbClr val="00B2E3">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4">
            <a:extLst>
              <a:ext uri="{FF2B5EF4-FFF2-40B4-BE49-F238E27FC236}">
                <a16:creationId xmlns:a16="http://schemas.microsoft.com/office/drawing/2014/main" id="{03E4E559-A6A2-E35E-4323-15FC9B84EC38}"/>
              </a:ext>
            </a:extLst>
          </p:cNvPr>
          <p:cNvSpPr/>
          <p:nvPr/>
        </p:nvSpPr>
        <p:spPr>
          <a:xfrm>
            <a:off x="11457799" y="2871216"/>
            <a:ext cx="556872" cy="610776"/>
          </a:xfrm>
          <a:prstGeom prst="rect">
            <a:avLst/>
          </a:prstGeom>
          <a:solidFill>
            <a:schemeClr val="accent5">
              <a:lumMod val="75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Rectángulo 26">
            <a:extLst>
              <a:ext uri="{FF2B5EF4-FFF2-40B4-BE49-F238E27FC236}">
                <a16:creationId xmlns:a16="http://schemas.microsoft.com/office/drawing/2014/main" id="{D9B93782-0364-A4C2-9AA3-B032BD9DDE76}"/>
              </a:ext>
            </a:extLst>
          </p:cNvPr>
          <p:cNvSpPr/>
          <p:nvPr/>
        </p:nvSpPr>
        <p:spPr>
          <a:xfrm>
            <a:off x="8212351" y="2251452"/>
            <a:ext cx="1911096" cy="172068"/>
          </a:xfrm>
          <a:prstGeom prst="rect">
            <a:avLst/>
          </a:prstGeom>
          <a:solidFill>
            <a:schemeClr val="accent5">
              <a:lumMod val="75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9C8D8B14-6001-D073-A73E-87E0F23F2B46}"/>
              </a:ext>
            </a:extLst>
          </p:cNvPr>
          <p:cNvSpPr/>
          <p:nvPr/>
        </p:nvSpPr>
        <p:spPr>
          <a:xfrm>
            <a:off x="5395989" y="4164264"/>
            <a:ext cx="556872" cy="610776"/>
          </a:xfrm>
          <a:prstGeom prst="rect">
            <a:avLst/>
          </a:prstGeom>
          <a:solidFill>
            <a:schemeClr val="accent5">
              <a:lumMod val="75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Rectángulo 30">
            <a:extLst>
              <a:ext uri="{FF2B5EF4-FFF2-40B4-BE49-F238E27FC236}">
                <a16:creationId xmlns:a16="http://schemas.microsoft.com/office/drawing/2014/main" id="{BCB4D5B6-D45A-9830-987D-E1E7415E44C2}"/>
              </a:ext>
            </a:extLst>
          </p:cNvPr>
          <p:cNvSpPr/>
          <p:nvPr/>
        </p:nvSpPr>
        <p:spPr>
          <a:xfrm>
            <a:off x="2194174" y="3538524"/>
            <a:ext cx="1911096" cy="172068"/>
          </a:xfrm>
          <a:prstGeom prst="rect">
            <a:avLst/>
          </a:prstGeom>
          <a:solidFill>
            <a:schemeClr val="accent5">
              <a:lumMod val="75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Rectángulo 32">
            <a:extLst>
              <a:ext uri="{FF2B5EF4-FFF2-40B4-BE49-F238E27FC236}">
                <a16:creationId xmlns:a16="http://schemas.microsoft.com/office/drawing/2014/main" id="{AAA21962-6989-F17A-0D97-8E42EE8C3708}"/>
              </a:ext>
            </a:extLst>
          </p:cNvPr>
          <p:cNvSpPr/>
          <p:nvPr/>
        </p:nvSpPr>
        <p:spPr>
          <a:xfrm>
            <a:off x="11458515" y="4171988"/>
            <a:ext cx="556872" cy="610776"/>
          </a:xfrm>
          <a:prstGeom prst="rect">
            <a:avLst/>
          </a:prstGeom>
          <a:solidFill>
            <a:srgbClr val="FF00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Rectángulo 34">
            <a:extLst>
              <a:ext uri="{FF2B5EF4-FFF2-40B4-BE49-F238E27FC236}">
                <a16:creationId xmlns:a16="http://schemas.microsoft.com/office/drawing/2014/main" id="{A38F38A9-CADD-8123-1489-F090EA8FC3B8}"/>
              </a:ext>
            </a:extLst>
          </p:cNvPr>
          <p:cNvSpPr/>
          <p:nvPr/>
        </p:nvSpPr>
        <p:spPr>
          <a:xfrm>
            <a:off x="8085326" y="3558200"/>
            <a:ext cx="2286000" cy="152392"/>
          </a:xfrm>
          <a:prstGeom prst="rect">
            <a:avLst/>
          </a:prstGeom>
          <a:solidFill>
            <a:srgbClr val="FF00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Rectángulo 36">
            <a:extLst>
              <a:ext uri="{FF2B5EF4-FFF2-40B4-BE49-F238E27FC236}">
                <a16:creationId xmlns:a16="http://schemas.microsoft.com/office/drawing/2014/main" id="{FA961A0D-D74B-52D4-241A-BCB073A94392}"/>
              </a:ext>
            </a:extLst>
          </p:cNvPr>
          <p:cNvSpPr/>
          <p:nvPr/>
        </p:nvSpPr>
        <p:spPr>
          <a:xfrm>
            <a:off x="8254847" y="5490832"/>
            <a:ext cx="556872" cy="610776"/>
          </a:xfrm>
          <a:prstGeom prst="rect">
            <a:avLst/>
          </a:prstGeom>
          <a:solidFill>
            <a:srgbClr val="CC660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9" name="Rectángulo 38">
            <a:extLst>
              <a:ext uri="{FF2B5EF4-FFF2-40B4-BE49-F238E27FC236}">
                <a16:creationId xmlns:a16="http://schemas.microsoft.com/office/drawing/2014/main" id="{CA017F44-40DC-C64B-54E4-10B96936E96E}"/>
              </a:ext>
            </a:extLst>
          </p:cNvPr>
          <p:cNvSpPr/>
          <p:nvPr/>
        </p:nvSpPr>
        <p:spPr>
          <a:xfrm>
            <a:off x="4851767" y="4877044"/>
            <a:ext cx="2286000" cy="152392"/>
          </a:xfrm>
          <a:prstGeom prst="rect">
            <a:avLst/>
          </a:prstGeom>
          <a:solidFill>
            <a:srgbClr val="CC660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Rectángulo 40">
            <a:extLst>
              <a:ext uri="{FF2B5EF4-FFF2-40B4-BE49-F238E27FC236}">
                <a16:creationId xmlns:a16="http://schemas.microsoft.com/office/drawing/2014/main" id="{C28C063E-CE6D-233B-5D0F-8D784A8306AE}"/>
              </a:ext>
            </a:extLst>
          </p:cNvPr>
          <p:cNvSpPr/>
          <p:nvPr/>
        </p:nvSpPr>
        <p:spPr>
          <a:xfrm>
            <a:off x="4997386" y="911492"/>
            <a:ext cx="1911096" cy="172068"/>
          </a:xfrm>
          <a:prstGeom prst="rect">
            <a:avLst/>
          </a:prstGeom>
          <a:solidFill>
            <a:srgbClr val="FFFF00">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97690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B7894-F9E1-BAF5-B6DF-A7C08A292878}"/>
            </a:ext>
          </a:extLst>
        </p:cNvPr>
        <p:cNvGrpSpPr/>
        <p:nvPr/>
      </p:nvGrpSpPr>
      <p:grpSpPr>
        <a:xfrm>
          <a:off x="0" y="0"/>
          <a:ext cx="0" cy="0"/>
          <a:chOff x="0" y="0"/>
          <a:chExt cx="0" cy="0"/>
        </a:xfrm>
      </p:grpSpPr>
      <p:sp>
        <p:nvSpPr>
          <p:cNvPr id="5" name="Título 2">
            <a:extLst>
              <a:ext uri="{FF2B5EF4-FFF2-40B4-BE49-F238E27FC236}">
                <a16:creationId xmlns:a16="http://schemas.microsoft.com/office/drawing/2014/main" id="{16812B4E-A373-93A2-6969-5907D31A366D}"/>
              </a:ext>
            </a:extLst>
          </p:cNvPr>
          <p:cNvSpPr txBox="1">
            <a:spLocks/>
          </p:cNvSpPr>
          <p:nvPr/>
        </p:nvSpPr>
        <p:spPr>
          <a:xfrm>
            <a:off x="195003" y="81371"/>
            <a:ext cx="11923507"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1338" indent="-541338"/>
            <a:r>
              <a:rPr lang="gl-ES" sz="4000" noProof="0" dirty="0">
                <a:solidFill>
                  <a:schemeClr val="bg1"/>
                </a:solidFill>
              </a:rPr>
              <a:t>3. </a:t>
            </a:r>
            <a:r>
              <a:rPr lang="pt-BR" sz="2800" noProof="0" dirty="0" err="1">
                <a:solidFill>
                  <a:schemeClr val="bg1"/>
                </a:solidFill>
              </a:rPr>
              <a:t>Validación</a:t>
            </a:r>
            <a:r>
              <a:rPr lang="pt-BR" sz="2800" noProof="0" dirty="0">
                <a:solidFill>
                  <a:schemeClr val="bg1"/>
                </a:solidFill>
              </a:rPr>
              <a:t>, se procede, da Memoria da EIDO do curso 2024/2025</a:t>
            </a:r>
            <a:br>
              <a:rPr lang="gl-ES" sz="2350" noProof="0" dirty="0">
                <a:solidFill>
                  <a:schemeClr val="bg1"/>
                </a:solidFill>
              </a:rPr>
            </a:br>
            <a:br>
              <a:rPr lang="gl-ES" sz="20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4" name="Imagen 3" descr="The image is a document outlining conclusions and agreements regarding the implementation of a Quality Management System (SGC). It discusses the robust design approved in 2020, the operational status of the Quality Assurance Commission (EIDO), the implementation of processes, the need for involvement of all stakeholders, and the importance of reactivating training and awareness activities.&#10;&#10;El contenido generado por IA puede ser incorrecto.">
            <a:extLst>
              <a:ext uri="{FF2B5EF4-FFF2-40B4-BE49-F238E27FC236}">
                <a16:creationId xmlns:a16="http://schemas.microsoft.com/office/drawing/2014/main" id="{184AA316-9E00-6F8D-2972-B78178A35C97}"/>
              </a:ext>
            </a:extLst>
          </p:cNvPr>
          <p:cNvPicPr>
            <a:picLocks noChangeAspect="1"/>
          </p:cNvPicPr>
          <p:nvPr/>
        </p:nvPicPr>
        <p:blipFill>
          <a:blip r:embed="rId2"/>
          <a:stretch>
            <a:fillRect/>
          </a:stretch>
        </p:blipFill>
        <p:spPr>
          <a:xfrm>
            <a:off x="1806679" y="1099520"/>
            <a:ext cx="3204944" cy="4923657"/>
          </a:xfrm>
          <a:prstGeom prst="rect">
            <a:avLst/>
          </a:prstGeom>
        </p:spPr>
      </p:pic>
      <p:pic>
        <p:nvPicPr>
          <p:cNvPr id="7" name="Imagen 6" descr="The image contains a document detailing various agreements for the EIDO, including maintaining its quality strategy, enhancing academic programs, involving the Quality Commission, updating improvement plans, validating course quality, and publishing academic documents.&#10;&#10;El contenido generado por IA puede ser incorrecto.">
            <a:extLst>
              <a:ext uri="{FF2B5EF4-FFF2-40B4-BE49-F238E27FC236}">
                <a16:creationId xmlns:a16="http://schemas.microsoft.com/office/drawing/2014/main" id="{56E9B73A-2AA8-C632-414C-7ADA684E3728}"/>
              </a:ext>
            </a:extLst>
          </p:cNvPr>
          <p:cNvPicPr>
            <a:picLocks noChangeAspect="1"/>
          </p:cNvPicPr>
          <p:nvPr/>
        </p:nvPicPr>
        <p:blipFill>
          <a:blip r:embed="rId3"/>
          <a:stretch>
            <a:fillRect/>
          </a:stretch>
        </p:blipFill>
        <p:spPr>
          <a:xfrm>
            <a:off x="5803336" y="1323041"/>
            <a:ext cx="4894581" cy="4211917"/>
          </a:xfrm>
          <a:prstGeom prst="rect">
            <a:avLst/>
          </a:prstGeom>
        </p:spPr>
      </p:pic>
    </p:spTree>
    <p:extLst>
      <p:ext uri="{BB962C8B-B14F-4D97-AF65-F5344CB8AC3E}">
        <p14:creationId xmlns:p14="http://schemas.microsoft.com/office/powerpoint/2010/main" val="479637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0E4897A-127E-2095-CA09-FD3528ADAD26}"/>
              </a:ext>
            </a:extLst>
          </p:cNvPr>
          <p:cNvPicPr>
            <a:picLocks noChangeAspect="1"/>
          </p:cNvPicPr>
          <p:nvPr/>
        </p:nvPicPr>
        <p:blipFill>
          <a:blip r:embed="rId2"/>
          <a:stretch>
            <a:fillRect/>
          </a:stretch>
        </p:blipFill>
        <p:spPr>
          <a:xfrm>
            <a:off x="479425" y="2732088"/>
            <a:ext cx="2159000" cy="3073400"/>
          </a:xfrm>
          <a:prstGeom prst="rect">
            <a:avLst/>
          </a:prstGeom>
        </p:spPr>
      </p:pic>
      <p:sp>
        <p:nvSpPr>
          <p:cNvPr id="6" name="Marcador de contenido 1">
            <a:extLst>
              <a:ext uri="{FF2B5EF4-FFF2-40B4-BE49-F238E27FC236}">
                <a16:creationId xmlns:a16="http://schemas.microsoft.com/office/drawing/2014/main" id="{6564F485-3534-AE0F-FB3B-088F99B71EBC}"/>
              </a:ext>
            </a:extLst>
          </p:cNvPr>
          <p:cNvSpPr txBox="1">
            <a:spLocks/>
          </p:cNvSpPr>
          <p:nvPr/>
        </p:nvSpPr>
        <p:spPr>
          <a:xfrm>
            <a:off x="3223920" y="1824079"/>
            <a:ext cx="8488655" cy="3981409"/>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fontAlgn="base">
              <a:buNone/>
            </a:pPr>
            <a:r>
              <a:rPr lang="pt-BR" b="1" noProof="0" dirty="0">
                <a:latin typeface="Roboto Thin" pitchFamily="2" charset="0"/>
                <a:ea typeface="Roboto Thin" pitchFamily="2" charset="0"/>
              </a:rPr>
              <a:t>Análise e </a:t>
            </a:r>
            <a:r>
              <a:rPr lang="pt-BR" b="1" noProof="0" dirty="0" err="1">
                <a:latin typeface="Roboto Thin" pitchFamily="2" charset="0"/>
                <a:ea typeface="Roboto Thin" pitchFamily="2" charset="0"/>
              </a:rPr>
              <a:t>validación</a:t>
            </a:r>
            <a:r>
              <a:rPr lang="pt-BR" b="1" noProof="0" dirty="0">
                <a:latin typeface="Roboto Thin" pitchFamily="2" charset="0"/>
                <a:ea typeface="Roboto Thin" pitchFamily="2" charset="0"/>
              </a:rPr>
              <a:t>, se procede, de </a:t>
            </a:r>
            <a:r>
              <a:rPr lang="pt-BR" b="1" noProof="0" dirty="0" err="1">
                <a:latin typeface="Roboto Thin" pitchFamily="2" charset="0"/>
                <a:ea typeface="Roboto Thin" pitchFamily="2" charset="0"/>
              </a:rPr>
              <a:t>autoinformes</a:t>
            </a:r>
            <a:r>
              <a:rPr lang="pt-BR" b="1" noProof="0" dirty="0">
                <a:latin typeface="Roboto Thin" pitchFamily="2" charset="0"/>
                <a:ea typeface="Roboto Thin" pitchFamily="2" charset="0"/>
              </a:rPr>
              <a:t> de seguimento de Programas de Doutoramento</a:t>
            </a:r>
            <a:endParaRPr lang="gl-ES" b="1" noProof="0" dirty="0">
              <a:latin typeface="Roboto Thin" pitchFamily="2" charset="0"/>
              <a:ea typeface="Roboto Thin" pitchFamily="2" charset="0"/>
            </a:endParaRPr>
          </a:p>
        </p:txBody>
      </p:sp>
    </p:spTree>
    <p:extLst>
      <p:ext uri="{BB962C8B-B14F-4D97-AF65-F5344CB8AC3E}">
        <p14:creationId xmlns:p14="http://schemas.microsoft.com/office/powerpoint/2010/main" val="14694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B8905-CAB8-7AF6-E406-02B140397DC7}"/>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56E58E55-6B45-1137-B8D3-A523250C158B}"/>
              </a:ext>
            </a:extLst>
          </p:cNvPr>
          <p:cNvSpPr txBox="1">
            <a:spLocks/>
          </p:cNvSpPr>
          <p:nvPr/>
        </p:nvSpPr>
        <p:spPr>
          <a:xfrm>
            <a:off x="150124" y="-109903"/>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pPr marL="546100" indent="-546100"/>
            <a:r>
              <a:rPr lang="gl-ES" sz="4000" noProof="0" dirty="0">
                <a:solidFill>
                  <a:schemeClr val="bg1"/>
                </a:solidFill>
              </a:rPr>
              <a:t>4. </a:t>
            </a:r>
            <a:r>
              <a:rPr lang="pt-BR" sz="2400" noProof="0" dirty="0">
                <a:solidFill>
                  <a:schemeClr val="bg1"/>
                </a:solidFill>
              </a:rPr>
              <a:t>Análise e </a:t>
            </a:r>
            <a:r>
              <a:rPr lang="pt-BR" sz="2400" noProof="0" dirty="0" err="1">
                <a:solidFill>
                  <a:schemeClr val="bg1"/>
                </a:solidFill>
              </a:rPr>
              <a:t>validación</a:t>
            </a:r>
            <a:r>
              <a:rPr lang="pt-BR" sz="2400" noProof="0" dirty="0">
                <a:solidFill>
                  <a:schemeClr val="bg1"/>
                </a:solidFill>
              </a:rPr>
              <a:t>, se procede, de </a:t>
            </a:r>
            <a:r>
              <a:rPr lang="pt-BR" sz="2400" noProof="0" dirty="0" err="1">
                <a:solidFill>
                  <a:schemeClr val="bg1"/>
                </a:solidFill>
              </a:rPr>
              <a:t>autoinformes</a:t>
            </a:r>
            <a:r>
              <a:rPr lang="pt-BR" sz="2400" noProof="0" dirty="0">
                <a:solidFill>
                  <a:schemeClr val="bg1"/>
                </a:solidFill>
              </a:rPr>
              <a:t> de seguimento de Programas de Doutoramento</a:t>
            </a:r>
          </a:p>
          <a:p>
            <a:pPr marL="546100" indent="-546100"/>
            <a:endParaRPr lang="gl-ES" sz="2800" noProof="0" dirty="0">
              <a:solidFill>
                <a:schemeClr val="bg1"/>
              </a:solidFill>
            </a:endParaRPr>
          </a:p>
          <a:p>
            <a:pPr marL="546100" indent="-546100"/>
            <a:br>
              <a:rPr lang="gl-ES" sz="2200" noProof="0" dirty="0">
                <a:solidFill>
                  <a:schemeClr val="bg1"/>
                </a:solidFill>
              </a:rPr>
            </a:br>
            <a:br>
              <a:rPr lang="gl-ES" sz="2000" noProof="0" dirty="0">
                <a:solidFill>
                  <a:schemeClr val="bg1"/>
                </a:solidFill>
              </a:rPr>
            </a:br>
            <a:endParaRPr lang="gl-ES" sz="2000" noProof="0" dirty="0">
              <a:solidFill>
                <a:schemeClr val="bg1"/>
              </a:solidFill>
            </a:endParaRPr>
          </a:p>
        </p:txBody>
      </p:sp>
      <p:pic>
        <p:nvPicPr>
          <p:cNvPr id="5" name="Imagen 4" descr="The image shows a document, likely a formal report or academic paper, detailing the implementation and evaluation criteria of a doctoral program in Advanced Technologies and Processes for Industry, including aspects such as academic interest maintenance, relevance, and integration into the university's research and development strategy.&#10;&#10;El contenido generado por IA puede ser incorrecto.">
            <a:extLst>
              <a:ext uri="{FF2B5EF4-FFF2-40B4-BE49-F238E27FC236}">
                <a16:creationId xmlns:a16="http://schemas.microsoft.com/office/drawing/2014/main" id="{5C7BFD18-57EF-33E8-540E-6915FD2B6BD0}"/>
              </a:ext>
            </a:extLst>
          </p:cNvPr>
          <p:cNvPicPr>
            <a:picLocks noChangeAspect="1"/>
          </p:cNvPicPr>
          <p:nvPr/>
        </p:nvPicPr>
        <p:blipFill>
          <a:blip r:embed="rId2"/>
          <a:stretch>
            <a:fillRect/>
          </a:stretch>
        </p:blipFill>
        <p:spPr>
          <a:xfrm>
            <a:off x="4134434" y="1033721"/>
            <a:ext cx="7633007" cy="4972481"/>
          </a:xfrm>
          <a:prstGeom prst="rect">
            <a:avLst/>
          </a:prstGeom>
        </p:spPr>
      </p:pic>
      <p:sp>
        <p:nvSpPr>
          <p:cNvPr id="7" name="CuadroTexto 6">
            <a:extLst>
              <a:ext uri="{FF2B5EF4-FFF2-40B4-BE49-F238E27FC236}">
                <a16:creationId xmlns:a16="http://schemas.microsoft.com/office/drawing/2014/main" id="{54CF852E-2F2F-6D79-1302-A9076DD06328}"/>
              </a:ext>
            </a:extLst>
          </p:cNvPr>
          <p:cNvSpPr txBox="1"/>
          <p:nvPr/>
        </p:nvSpPr>
        <p:spPr>
          <a:xfrm>
            <a:off x="431955" y="1194778"/>
            <a:ext cx="3335036" cy="2677656"/>
          </a:xfrm>
          <a:prstGeom prst="rect">
            <a:avLst/>
          </a:prstGeom>
          <a:noFill/>
        </p:spPr>
        <p:txBody>
          <a:bodyPr wrap="square">
            <a:spAutoFit/>
          </a:bodyPr>
          <a:lstStyle/>
          <a:p>
            <a:r>
              <a:rPr lang="es-ES" sz="2400" b="1" dirty="0">
                <a:effectLst>
                  <a:outerShdw blurRad="38100" dist="38100" dir="2700000" algn="tl">
                    <a:srgbClr val="000000">
                      <a:alpha val="43137"/>
                    </a:srgbClr>
                  </a:outerShdw>
                </a:effectLst>
                <a:latin typeface="Roboto Thin" pitchFamily="2" charset="0"/>
                <a:ea typeface="Roboto Thin" pitchFamily="2" charset="0"/>
              </a:rPr>
              <a:t>PD en Investigación en Tecnologías y Procesos Avanzados en la Industria</a:t>
            </a:r>
          </a:p>
          <a:p>
            <a:endParaRPr lang="es-ES" sz="2400" b="1" dirty="0">
              <a:effectLst>
                <a:outerShdw blurRad="38100" dist="38100" dir="2700000" algn="tl">
                  <a:srgbClr val="000000">
                    <a:alpha val="43137"/>
                  </a:srgbClr>
                </a:outerShdw>
              </a:effectLst>
              <a:latin typeface="Roboto Thin" pitchFamily="2" charset="0"/>
              <a:ea typeface="Roboto Thin" pitchFamily="2" charset="0"/>
            </a:endParaRPr>
          </a:p>
          <a:p>
            <a:r>
              <a:rPr lang="es-ES" sz="2400" b="1" dirty="0" err="1">
                <a:effectLst>
                  <a:outerShdw blurRad="38100" dist="38100" dir="2700000" algn="tl">
                    <a:srgbClr val="000000">
                      <a:alpha val="43137"/>
                    </a:srgbClr>
                  </a:outerShdw>
                </a:effectLst>
                <a:latin typeface="Roboto Thin" pitchFamily="2" charset="0"/>
                <a:ea typeface="Roboto Thin" pitchFamily="2" charset="0"/>
              </a:rPr>
              <a:t>Seguimento</a:t>
            </a:r>
            <a:r>
              <a:rPr lang="es-ES" sz="2400" b="1" dirty="0">
                <a:effectLst>
                  <a:outerShdw blurRad="38100" dist="38100" dir="2700000" algn="tl">
                    <a:srgbClr val="000000">
                      <a:alpha val="43137"/>
                    </a:srgbClr>
                  </a:outerShdw>
                </a:effectLst>
                <a:latin typeface="Roboto Thin" pitchFamily="2" charset="0"/>
                <a:ea typeface="Roboto Thin" pitchFamily="2" charset="0"/>
              </a:rPr>
              <a:t>:</a:t>
            </a:r>
          </a:p>
          <a:p>
            <a:r>
              <a:rPr lang="es-ES" sz="2400" b="1" dirty="0">
                <a:effectLst>
                  <a:outerShdw blurRad="38100" dist="38100" dir="2700000" algn="tl">
                    <a:srgbClr val="000000">
                      <a:alpha val="43137"/>
                    </a:srgbClr>
                  </a:outerShdw>
                </a:effectLst>
                <a:latin typeface="Roboto Thin" pitchFamily="2" charset="0"/>
                <a:ea typeface="Roboto Thin" pitchFamily="2" charset="0"/>
              </a:rPr>
              <a:t>2021/22 – 2024/2025</a:t>
            </a:r>
          </a:p>
        </p:txBody>
      </p:sp>
    </p:spTree>
    <p:extLst>
      <p:ext uri="{BB962C8B-B14F-4D97-AF65-F5344CB8AC3E}">
        <p14:creationId xmlns:p14="http://schemas.microsoft.com/office/powerpoint/2010/main" val="4021104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6859921-D0D4-E447-B81A-4DB4415A29DE}"/>
              </a:ext>
            </a:extLst>
          </p:cNvPr>
          <p:cNvPicPr>
            <a:picLocks noChangeAspect="1"/>
          </p:cNvPicPr>
          <p:nvPr/>
        </p:nvPicPr>
        <p:blipFill>
          <a:blip r:embed="rId2"/>
          <a:stretch>
            <a:fillRect/>
          </a:stretch>
        </p:blipFill>
        <p:spPr>
          <a:xfrm>
            <a:off x="490020" y="2732088"/>
            <a:ext cx="1841500" cy="3073400"/>
          </a:xfrm>
          <a:prstGeom prst="rect">
            <a:avLst/>
          </a:prstGeom>
        </p:spPr>
      </p:pic>
      <p:sp>
        <p:nvSpPr>
          <p:cNvPr id="6" name="Marcador de contenido 1">
            <a:extLst>
              <a:ext uri="{FF2B5EF4-FFF2-40B4-BE49-F238E27FC236}">
                <a16:creationId xmlns:a16="http://schemas.microsoft.com/office/drawing/2014/main" id="{6564F485-3534-AE0F-FB3B-088F99B71EBC}"/>
              </a:ext>
            </a:extLst>
          </p:cNvPr>
          <p:cNvSpPr txBox="1">
            <a:spLocks/>
          </p:cNvSpPr>
          <p:nvPr/>
        </p:nvSpPr>
        <p:spPr>
          <a:xfrm>
            <a:off x="3712191" y="1824079"/>
            <a:ext cx="8254908" cy="3981409"/>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buNone/>
            </a:pPr>
            <a:r>
              <a:rPr lang="es-ES" b="1" noProof="0" dirty="0">
                <a:latin typeface="Roboto Thin" pitchFamily="2" charset="0"/>
                <a:ea typeface="Roboto Thin" pitchFamily="2" charset="0"/>
              </a:rPr>
              <a:t>Información sobre a certificación do SGC da EIDO</a:t>
            </a:r>
            <a:endParaRPr lang="gl-ES" b="1" noProof="0" dirty="0">
              <a:latin typeface="Roboto Thin" pitchFamily="2" charset="0"/>
              <a:ea typeface="Roboto Thin" pitchFamily="2" charset="0"/>
            </a:endParaRPr>
          </a:p>
        </p:txBody>
      </p:sp>
    </p:spTree>
    <p:extLst>
      <p:ext uri="{BB962C8B-B14F-4D97-AF65-F5344CB8AC3E}">
        <p14:creationId xmlns:p14="http://schemas.microsoft.com/office/powerpoint/2010/main" val="160397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A19F6-0D8F-2869-CD5E-092AC616BA30}"/>
            </a:ext>
          </a:extLst>
        </p:cNvPr>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074C0005-A523-3C91-5D73-493BE260A73B}"/>
              </a:ext>
            </a:extLst>
          </p:cNvPr>
          <p:cNvSpPr>
            <a:spLocks noGrp="1"/>
          </p:cNvSpPr>
          <p:nvPr>
            <p:ph idx="4294967295"/>
          </p:nvPr>
        </p:nvSpPr>
        <p:spPr>
          <a:xfrm>
            <a:off x="618458" y="1171714"/>
            <a:ext cx="11132501" cy="461665"/>
          </a:xfrm>
          <a:prstGeom prst="rect">
            <a:avLst/>
          </a:prstGeom>
        </p:spPr>
        <p:txBody>
          <a:bodyPr wrap="square" anchor="b">
            <a:spAutoFit/>
          </a:body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Solicitude a ACSUG da certificación da implantación do SGC da EIDO (Xullo 2025)</a:t>
            </a:r>
          </a:p>
        </p:txBody>
      </p:sp>
      <p:sp>
        <p:nvSpPr>
          <p:cNvPr id="3" name="Título 2">
            <a:extLst>
              <a:ext uri="{FF2B5EF4-FFF2-40B4-BE49-F238E27FC236}">
                <a16:creationId xmlns:a16="http://schemas.microsoft.com/office/drawing/2014/main" id="{27EB6A7F-E943-1C35-5C51-958741382F4C}"/>
              </a:ext>
            </a:extLst>
          </p:cNvPr>
          <p:cNvSpPr>
            <a:spLocks noGrp="1"/>
          </p:cNvSpPr>
          <p:nvPr>
            <p:ph type="title" idx="4294967295"/>
          </p:nvPr>
        </p:nvSpPr>
        <p:spPr>
          <a:xfrm>
            <a:off x="150124" y="138598"/>
            <a:ext cx="12069171" cy="763030"/>
          </a:xfrm>
          <a:prstGeom prst="rect">
            <a:avLst/>
          </a:prstGeom>
        </p:spPr>
        <p:txBody>
          <a:bodyPr/>
          <a:lstStyle/>
          <a:p>
            <a:r>
              <a:rPr lang="gl-ES" sz="4000" noProof="0" dirty="0">
                <a:solidFill>
                  <a:schemeClr val="bg1"/>
                </a:solidFill>
                <a:effectLst>
                  <a:outerShdw blurRad="38100" dist="38100" dir="2700000" algn="tl">
                    <a:srgbClr val="000000">
                      <a:alpha val="43137"/>
                    </a:srgbClr>
                  </a:outerShdw>
                </a:effectLst>
              </a:rPr>
              <a:t>5. </a:t>
            </a:r>
            <a:r>
              <a:rPr lang="es-ES" sz="4000" noProof="0" dirty="0">
                <a:solidFill>
                  <a:schemeClr val="bg1"/>
                </a:solidFill>
                <a:effectLst>
                  <a:outerShdw blurRad="38100" dist="38100" dir="2700000" algn="tl">
                    <a:srgbClr val="000000">
                      <a:alpha val="43137"/>
                    </a:srgbClr>
                  </a:outerShdw>
                </a:effectLst>
              </a:rPr>
              <a:t>Información sobre a certificación do SGC da EIDO</a:t>
            </a:r>
            <a:br>
              <a:rPr lang="es-ES" sz="4000" noProof="0" dirty="0">
                <a:solidFill>
                  <a:schemeClr val="bg1"/>
                </a:solidFill>
                <a:effectLst>
                  <a:outerShdw blurRad="38100" dist="38100" dir="2700000" algn="tl">
                    <a:srgbClr val="000000">
                      <a:alpha val="43137"/>
                    </a:srgbClr>
                  </a:outerShdw>
                </a:effectLst>
              </a:rPr>
            </a:br>
            <a:endParaRPr lang="gl-ES" sz="4000" noProof="0" dirty="0">
              <a:solidFill>
                <a:schemeClr val="bg1"/>
              </a:solidFill>
              <a:effectLst>
                <a:outerShdw blurRad="38100" dist="38100" dir="2700000" algn="tl">
                  <a:srgbClr val="000000">
                    <a:alpha val="43137"/>
                  </a:srgbClr>
                </a:outerShdw>
              </a:effectLst>
            </a:endParaRPr>
          </a:p>
        </p:txBody>
      </p:sp>
      <p:pic>
        <p:nvPicPr>
          <p:cNvPr id="4" name="Imagen 3">
            <a:extLst>
              <a:ext uri="{FF2B5EF4-FFF2-40B4-BE49-F238E27FC236}">
                <a16:creationId xmlns:a16="http://schemas.microsoft.com/office/drawing/2014/main" id="{EBF57197-D54A-D97E-9397-936D86F88A05}"/>
              </a:ext>
            </a:extLst>
          </p:cNvPr>
          <p:cNvPicPr>
            <a:picLocks noChangeAspect="1"/>
          </p:cNvPicPr>
          <p:nvPr/>
        </p:nvPicPr>
        <p:blipFill>
          <a:blip r:embed="rId2"/>
          <a:srcRect b="30551"/>
          <a:stretch>
            <a:fillRect/>
          </a:stretch>
        </p:blipFill>
        <p:spPr>
          <a:xfrm>
            <a:off x="3282563" y="1716549"/>
            <a:ext cx="5804289" cy="3992450"/>
          </a:xfrm>
          <a:prstGeom prst="rect">
            <a:avLst/>
          </a:prstGeom>
        </p:spPr>
      </p:pic>
    </p:spTree>
    <p:extLst>
      <p:ext uri="{BB962C8B-B14F-4D97-AF65-F5344CB8AC3E}">
        <p14:creationId xmlns:p14="http://schemas.microsoft.com/office/powerpoint/2010/main" val="638956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50F18-C52D-6EBB-6959-CA50838A07F1}"/>
            </a:ext>
          </a:extLst>
        </p:cNvPr>
        <p:cNvGrpSpPr/>
        <p:nvPr/>
      </p:nvGrpSpPr>
      <p:grpSpPr>
        <a:xfrm>
          <a:off x="0" y="0"/>
          <a:ext cx="0" cy="0"/>
          <a:chOff x="0" y="0"/>
          <a:chExt cx="0" cy="0"/>
        </a:xfrm>
      </p:grpSpPr>
      <p:pic>
        <p:nvPicPr>
          <p:cNvPr id="10" name="Imagen 9" descr="Tabla&#10;&#10;El contenido generado por IA puede ser incorrecto.">
            <a:extLst>
              <a:ext uri="{FF2B5EF4-FFF2-40B4-BE49-F238E27FC236}">
                <a16:creationId xmlns:a16="http://schemas.microsoft.com/office/drawing/2014/main" id="{92674024-F4A5-615D-57D3-16477EF1DF49}"/>
              </a:ext>
            </a:extLst>
          </p:cNvPr>
          <p:cNvPicPr>
            <a:picLocks noChangeAspect="1"/>
          </p:cNvPicPr>
          <p:nvPr/>
        </p:nvPicPr>
        <p:blipFill>
          <a:blip r:embed="rId2"/>
          <a:stretch>
            <a:fillRect/>
          </a:stretch>
        </p:blipFill>
        <p:spPr>
          <a:xfrm>
            <a:off x="750668" y="1266254"/>
            <a:ext cx="10868082" cy="4201811"/>
          </a:xfrm>
          <a:prstGeom prst="rect">
            <a:avLst/>
          </a:prstGeom>
        </p:spPr>
      </p:pic>
      <p:sp>
        <p:nvSpPr>
          <p:cNvPr id="9" name="Rectángulo 8">
            <a:extLst>
              <a:ext uri="{FF2B5EF4-FFF2-40B4-BE49-F238E27FC236}">
                <a16:creationId xmlns:a16="http://schemas.microsoft.com/office/drawing/2014/main" id="{90FED1A8-0841-2010-00A9-DAAAB71CCE99}"/>
              </a:ext>
            </a:extLst>
          </p:cNvPr>
          <p:cNvSpPr/>
          <p:nvPr/>
        </p:nvSpPr>
        <p:spPr>
          <a:xfrm>
            <a:off x="573249" y="3691250"/>
            <a:ext cx="11218583" cy="556571"/>
          </a:xfrm>
          <a:prstGeom prst="rect">
            <a:avLst/>
          </a:prstGeom>
          <a:solidFill>
            <a:srgbClr val="FF0000">
              <a:alpha val="10000"/>
            </a:srgb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gl-ES" noProof="0" dirty="0"/>
          </a:p>
        </p:txBody>
      </p:sp>
      <p:sp>
        <p:nvSpPr>
          <p:cNvPr id="2" name="Título 2">
            <a:extLst>
              <a:ext uri="{FF2B5EF4-FFF2-40B4-BE49-F238E27FC236}">
                <a16:creationId xmlns:a16="http://schemas.microsoft.com/office/drawing/2014/main" id="{70744FD7-0196-7489-2989-910CC1B9F577}"/>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a:solidFill>
                  <a:schemeClr val="bg1"/>
                </a:solidFill>
                <a:effectLst>
                  <a:outerShdw blurRad="38100" dist="38100" dir="2700000" algn="tl">
                    <a:srgbClr val="000000">
                      <a:alpha val="43137"/>
                    </a:srgbClr>
                  </a:outerShdw>
                </a:effectLst>
              </a:rPr>
              <a:t>5. </a:t>
            </a:r>
            <a:r>
              <a:rPr lang="es-ES" sz="4000">
                <a:solidFill>
                  <a:schemeClr val="bg1"/>
                </a:solidFill>
                <a:effectLst>
                  <a:outerShdw blurRad="38100" dist="38100" dir="2700000" algn="tl">
                    <a:srgbClr val="000000">
                      <a:alpha val="43137"/>
                    </a:srgbClr>
                  </a:outerShdw>
                </a:effectLst>
              </a:rPr>
              <a:t>Información sobre a certificación do SGC da EIDO</a:t>
            </a:r>
            <a:br>
              <a:rPr lang="es-ES" sz="400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34423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1">
            <a:extLst>
              <a:ext uri="{FF2B5EF4-FFF2-40B4-BE49-F238E27FC236}">
                <a16:creationId xmlns:a16="http://schemas.microsoft.com/office/drawing/2014/main" id="{6564F485-3534-AE0F-FB3B-088F99B71EBC}"/>
              </a:ext>
            </a:extLst>
          </p:cNvPr>
          <p:cNvSpPr>
            <a:spLocks noGrp="1"/>
          </p:cNvSpPr>
          <p:nvPr>
            <p:ph idx="4294967295"/>
          </p:nvPr>
        </p:nvSpPr>
        <p:spPr>
          <a:xfrm>
            <a:off x="3143625" y="1824079"/>
            <a:ext cx="8791388" cy="3981409"/>
          </a:xfrm>
          <a:prstGeom prst="rect">
            <a:avLst/>
          </a:prstGeom>
        </p:spPr>
        <p:txBody>
          <a:bodyPr anchor="b"/>
          <a:lstStyle/>
          <a:p>
            <a:pPr marL="0" indent="0" fontAlgn="base">
              <a:lnSpc>
                <a:spcPct val="100000"/>
              </a:lnSpc>
              <a:buNone/>
            </a:pPr>
            <a:r>
              <a:rPr lang="gl-ES" b="1" noProof="0" dirty="0">
                <a:latin typeface="Roboto Thin" pitchFamily="2" charset="0"/>
                <a:ea typeface="Roboto Thin" pitchFamily="2" charset="0"/>
              </a:rPr>
              <a:t>Aprobación, se procede, das actas de sesións anteriores</a:t>
            </a:r>
          </a:p>
        </p:txBody>
      </p:sp>
      <p:pic>
        <p:nvPicPr>
          <p:cNvPr id="5" name="Imagen 4">
            <a:extLst>
              <a:ext uri="{FF2B5EF4-FFF2-40B4-BE49-F238E27FC236}">
                <a16:creationId xmlns:a16="http://schemas.microsoft.com/office/drawing/2014/main" id="{B1C60AA9-3B25-2D24-0D77-23D9EB11048B}"/>
              </a:ext>
            </a:extLst>
          </p:cNvPr>
          <p:cNvPicPr>
            <a:picLocks noChangeAspect="1"/>
          </p:cNvPicPr>
          <p:nvPr/>
        </p:nvPicPr>
        <p:blipFill>
          <a:blip r:embed="rId2"/>
          <a:stretch>
            <a:fillRect/>
          </a:stretch>
        </p:blipFill>
        <p:spPr>
          <a:xfrm>
            <a:off x="479425" y="2732088"/>
            <a:ext cx="1854200" cy="3073400"/>
          </a:xfrm>
          <a:prstGeom prst="rect">
            <a:avLst/>
          </a:prstGeom>
        </p:spPr>
      </p:pic>
    </p:spTree>
    <p:extLst>
      <p:ext uri="{BB962C8B-B14F-4D97-AF65-F5344CB8AC3E}">
        <p14:creationId xmlns:p14="http://schemas.microsoft.com/office/powerpoint/2010/main" val="1577038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CE1D1C5-FD27-7CC5-09B7-94CC3FC383F5}"/>
              </a:ext>
            </a:extLst>
          </p:cNvPr>
          <p:cNvPicPr>
            <a:picLocks noChangeAspect="1"/>
          </p:cNvPicPr>
          <p:nvPr/>
        </p:nvPicPr>
        <p:blipFill>
          <a:blip r:embed="rId2"/>
          <a:stretch>
            <a:fillRect/>
          </a:stretch>
        </p:blipFill>
        <p:spPr>
          <a:xfrm>
            <a:off x="5064979" y="1484653"/>
            <a:ext cx="6694372" cy="4187343"/>
          </a:xfrm>
          <a:prstGeom prst="rect">
            <a:avLst/>
          </a:prstGeom>
        </p:spPr>
      </p:pic>
      <p:pic>
        <p:nvPicPr>
          <p:cNvPr id="6" name="Imagen 5">
            <a:extLst>
              <a:ext uri="{FF2B5EF4-FFF2-40B4-BE49-F238E27FC236}">
                <a16:creationId xmlns:a16="http://schemas.microsoft.com/office/drawing/2014/main" id="{ADB5DFA2-BD53-5207-610C-CC214AAEB94C}"/>
              </a:ext>
            </a:extLst>
          </p:cNvPr>
          <p:cNvPicPr>
            <a:picLocks noChangeAspect="1"/>
          </p:cNvPicPr>
          <p:nvPr/>
        </p:nvPicPr>
        <p:blipFill>
          <a:blip r:embed="rId3"/>
          <a:stretch>
            <a:fillRect/>
          </a:stretch>
        </p:blipFill>
        <p:spPr>
          <a:xfrm>
            <a:off x="432649" y="1186004"/>
            <a:ext cx="4408168" cy="4485992"/>
          </a:xfrm>
          <a:prstGeom prst="rect">
            <a:avLst/>
          </a:prstGeom>
        </p:spPr>
      </p:pic>
      <p:sp>
        <p:nvSpPr>
          <p:cNvPr id="2" name="Título 2">
            <a:extLst>
              <a:ext uri="{FF2B5EF4-FFF2-40B4-BE49-F238E27FC236}">
                <a16:creationId xmlns:a16="http://schemas.microsoft.com/office/drawing/2014/main" id="{4A1380C5-A1DA-D918-0B65-A4750063C703}"/>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a:solidFill>
                  <a:schemeClr val="bg1"/>
                </a:solidFill>
                <a:effectLst>
                  <a:outerShdw blurRad="38100" dist="38100" dir="2700000" algn="tl">
                    <a:srgbClr val="000000">
                      <a:alpha val="43137"/>
                    </a:srgbClr>
                  </a:outerShdw>
                </a:effectLst>
              </a:rPr>
              <a:t>5. </a:t>
            </a:r>
            <a:r>
              <a:rPr lang="es-ES" sz="4000">
                <a:solidFill>
                  <a:schemeClr val="bg1"/>
                </a:solidFill>
                <a:effectLst>
                  <a:outerShdw blurRad="38100" dist="38100" dir="2700000" algn="tl">
                    <a:srgbClr val="000000">
                      <a:alpha val="43137"/>
                    </a:srgbClr>
                  </a:outerShdw>
                </a:effectLst>
              </a:rPr>
              <a:t>Información sobre a certificación do SGC da EIDO</a:t>
            </a:r>
            <a:br>
              <a:rPr lang="es-ES" sz="400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739731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810F5-F4C4-C138-AA05-223372B4C198}"/>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1F09BE45-4BC9-9880-5D05-EAAD4A1EF700}"/>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dirty="0">
                <a:solidFill>
                  <a:schemeClr val="bg1"/>
                </a:solidFill>
                <a:effectLst>
                  <a:outerShdw blurRad="38100" dist="38100" dir="2700000" algn="tl">
                    <a:srgbClr val="000000">
                      <a:alpha val="43137"/>
                    </a:srgbClr>
                  </a:outerShdw>
                </a:effectLst>
              </a:rPr>
              <a:t>5. </a:t>
            </a:r>
            <a:r>
              <a:rPr lang="es-ES" sz="4000" dirty="0">
                <a:solidFill>
                  <a:schemeClr val="bg1"/>
                </a:solidFill>
                <a:effectLst>
                  <a:outerShdw blurRad="38100" dist="38100" dir="2700000" algn="tl">
                    <a:srgbClr val="000000">
                      <a:alpha val="43137"/>
                    </a:srgbClr>
                  </a:outerShdw>
                </a:effectLst>
              </a:rPr>
              <a:t>Información sobre a certificación do SGC da EIDO</a:t>
            </a:r>
            <a:br>
              <a:rPr lang="es-ES" sz="4000" dirty="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sp>
        <p:nvSpPr>
          <p:cNvPr id="5" name="Marcador de contenido 1">
            <a:extLst>
              <a:ext uri="{FF2B5EF4-FFF2-40B4-BE49-F238E27FC236}">
                <a16:creationId xmlns:a16="http://schemas.microsoft.com/office/drawing/2014/main" id="{CF7FE569-6DAB-D1B6-94F5-13C529FB4AF8}"/>
              </a:ext>
            </a:extLst>
          </p:cNvPr>
          <p:cNvSpPr txBox="1">
            <a:spLocks/>
          </p:cNvSpPr>
          <p:nvPr/>
        </p:nvSpPr>
        <p:spPr>
          <a:xfrm>
            <a:off x="445008" y="1133506"/>
            <a:ext cx="11301983" cy="4360168"/>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ASPECTOS CLAVE SOBRE A CERTIFICACIÓN DO SCG DA EIDO</a:t>
            </a:r>
            <a:r>
              <a:rPr lang="gl-ES" sz="2400" b="1" dirty="0">
                <a:latin typeface="Roboto Thin" pitchFamily="2" charset="0"/>
                <a:ea typeface="Roboto Thin" pitchFamily="2" charset="0"/>
              </a:rPr>
              <a:t>:</a:t>
            </a:r>
          </a:p>
          <a:p>
            <a:pPr fontAlgn="base">
              <a:lnSpc>
                <a:spcPct val="100000"/>
              </a:lnSpc>
              <a:buFontTx/>
              <a:buChar char="-"/>
            </a:pPr>
            <a:endParaRPr lang="gl-ES" sz="1000" b="1" dirty="0">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Marco de referencia: Estándares europeos ESQ/ENQA 2015 + Protocolo REACU para </a:t>
            </a:r>
            <a:r>
              <a:rPr lang="es-ES" sz="2200" b="1" dirty="0" err="1">
                <a:latin typeface="Roboto Thin" pitchFamily="2" charset="0"/>
                <a:ea typeface="Roboto Thin" pitchFamily="2" charset="0"/>
              </a:rPr>
              <a:t>escolas</a:t>
            </a:r>
            <a:r>
              <a:rPr lang="es-ES" sz="2200" b="1" dirty="0">
                <a:latin typeface="Roboto Thin" pitchFamily="2" charset="0"/>
                <a:ea typeface="Roboto Thin" pitchFamily="2" charset="0"/>
              </a:rPr>
              <a:t> de </a:t>
            </a:r>
            <a:r>
              <a:rPr lang="es-ES" sz="2200" b="1" dirty="0" err="1">
                <a:latin typeface="Roboto Thin" pitchFamily="2" charset="0"/>
                <a:ea typeface="Roboto Thin" pitchFamily="2" charset="0"/>
              </a:rPr>
              <a:t>doutoramento</a:t>
            </a:r>
            <a:r>
              <a:rPr lang="es-ES" sz="2200" b="1" dirty="0">
                <a:latin typeface="Roboto Thin" pitchFamily="2" charset="0"/>
                <a:ea typeface="Roboto Thin" pitchFamily="2" charset="0"/>
              </a:rPr>
              <a:t> 2023 + </a:t>
            </a:r>
            <a:r>
              <a:rPr lang="es-ES" sz="2200" b="1" u="sng" dirty="0">
                <a:latin typeface="Roboto Thin" pitchFamily="2" charset="0"/>
                <a:ea typeface="Roboto Thin" pitchFamily="2" charset="0"/>
              </a:rPr>
              <a:t>Guía certificación da ACSUG 2026 </a:t>
            </a:r>
            <a:r>
              <a:rPr lang="es-ES" sz="2200" b="1" dirty="0">
                <a:latin typeface="Roboto Thin" pitchFamily="2" charset="0"/>
                <a:ea typeface="Roboto Thin" pitchFamily="2" charset="0"/>
              </a:rPr>
              <a:t>(</a:t>
            </a:r>
            <a:r>
              <a:rPr lang="es-ES" sz="2200" b="1" dirty="0" err="1">
                <a:latin typeface="Roboto Thin" pitchFamily="2" charset="0"/>
                <a:ea typeface="Roboto Thin" pitchFamily="2" charset="0"/>
              </a:rPr>
              <a:t>pendente</a:t>
            </a:r>
            <a:r>
              <a:rPr lang="es-ES" sz="2200" b="1" dirty="0">
                <a:latin typeface="Roboto Thin" pitchFamily="2" charset="0"/>
                <a:ea typeface="Roboto Thin" pitchFamily="2" charset="0"/>
              </a:rPr>
              <a:t> de </a:t>
            </a:r>
            <a:r>
              <a:rPr lang="es-ES" sz="2200" b="1" dirty="0" err="1">
                <a:latin typeface="Roboto Thin" pitchFamily="2" charset="0"/>
                <a:ea typeface="Roboto Thin" pitchFamily="2" charset="0"/>
              </a:rPr>
              <a:t>coñecer</a:t>
            </a:r>
            <a:r>
              <a:rPr lang="es-ES" sz="2200" b="1" dirty="0">
                <a:latin typeface="Roboto Thin" pitchFamily="2" charset="0"/>
                <a:ea typeface="Roboto Thin" pitchFamily="2" charset="0"/>
              </a:rPr>
              <a:t> versión definitiva) </a:t>
            </a:r>
            <a:r>
              <a:rPr lang="es-ES" sz="2200" b="1" dirty="0">
                <a:latin typeface="Roboto Thin" pitchFamily="2" charset="0"/>
                <a:ea typeface="Roboto Thin" pitchFamily="2" charset="0"/>
                <a:sym typeface="Symbol" panose="05050102010706020507" pitchFamily="18" charset="2"/>
              </a:rPr>
              <a:t> </a:t>
            </a:r>
            <a:r>
              <a:rPr lang="es-ES" sz="2200" b="1" dirty="0">
                <a:latin typeface="Roboto Thin" pitchFamily="2" charset="0"/>
                <a:ea typeface="Roboto Thin" pitchFamily="2" charset="0"/>
              </a:rPr>
              <a:t>7 directrices ACSUG</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Manual de </a:t>
            </a:r>
            <a:r>
              <a:rPr lang="es-ES" sz="2200" b="1" dirty="0" err="1">
                <a:latin typeface="Roboto Thin" pitchFamily="2" charset="0"/>
                <a:ea typeface="Roboto Thin" pitchFamily="2" charset="0"/>
              </a:rPr>
              <a:t>Calidade</a:t>
            </a:r>
            <a:r>
              <a:rPr lang="es-ES" sz="2200" b="1" dirty="0">
                <a:latin typeface="Roboto Thin" pitchFamily="2" charset="0"/>
                <a:ea typeface="Roboto Thin" pitchFamily="2" charset="0"/>
              </a:rPr>
              <a:t> (actualizado). Informe de cambios do SGC.</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Datas clave </a:t>
            </a:r>
            <a:r>
              <a:rPr lang="es-ES" sz="2200" b="1" dirty="0" err="1">
                <a:latin typeface="Roboto Thin" pitchFamily="2" charset="0"/>
                <a:ea typeface="Roboto Thin" pitchFamily="2" charset="0"/>
              </a:rPr>
              <a:t>calidade</a:t>
            </a:r>
            <a:r>
              <a:rPr lang="es-ES" sz="2200" b="1" dirty="0">
                <a:latin typeface="Roboto Thin" pitchFamily="2" charset="0"/>
                <a:ea typeface="Roboto Thin" pitchFamily="2" charset="0"/>
              </a:rPr>
              <a:t> EIDO + </a:t>
            </a:r>
            <a:r>
              <a:rPr lang="es-ES" sz="2200" b="1" dirty="0" err="1">
                <a:latin typeface="Roboto Thin" pitchFamily="2" charset="0"/>
                <a:ea typeface="Roboto Thin" pitchFamily="2" charset="0"/>
              </a:rPr>
              <a:t>estrutura</a:t>
            </a:r>
            <a:r>
              <a:rPr lang="es-ES" sz="2200" b="1" dirty="0">
                <a:latin typeface="Roboto Thin" pitchFamily="2" charset="0"/>
                <a:ea typeface="Roboto Thin" pitchFamily="2" charset="0"/>
              </a:rPr>
              <a:t> organizativa e de </a:t>
            </a:r>
            <a:r>
              <a:rPr lang="es-ES" sz="2200" b="1" dirty="0" err="1">
                <a:latin typeface="Roboto Thin" pitchFamily="2" charset="0"/>
                <a:ea typeface="Roboto Thin" pitchFamily="2" charset="0"/>
              </a:rPr>
              <a:t>calidade</a:t>
            </a:r>
            <a:r>
              <a:rPr lang="es-ES" sz="2200" b="1" dirty="0">
                <a:latin typeface="Roboto Thin" pitchFamily="2" charset="0"/>
                <a:ea typeface="Roboto Thin" pitchFamily="2" charset="0"/>
              </a:rPr>
              <a:t> da EIDO </a:t>
            </a:r>
            <a:r>
              <a:rPr lang="es-ES" sz="2200" b="1" dirty="0">
                <a:latin typeface="Roboto Thin" pitchFamily="2" charset="0"/>
                <a:ea typeface="Roboto Thin" pitchFamily="2" charset="0"/>
                <a:sym typeface="Symbol" panose="05050102010706020507" pitchFamily="18" charset="2"/>
              </a:rPr>
              <a:t></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Funcionamento</a:t>
            </a:r>
            <a:r>
              <a:rPr lang="es-ES" sz="2200" b="1" dirty="0">
                <a:latin typeface="Roboto Thin" pitchFamily="2" charset="0"/>
                <a:ea typeface="Roboto Thin" pitchFamily="2" charset="0"/>
              </a:rPr>
              <a:t> da Comisión de </a:t>
            </a:r>
            <a:r>
              <a:rPr lang="es-ES" sz="2200" b="1" dirty="0" err="1">
                <a:latin typeface="Roboto Thin" pitchFamily="2" charset="0"/>
                <a:ea typeface="Roboto Thin" pitchFamily="2" charset="0"/>
              </a:rPr>
              <a:t>Calidade</a:t>
            </a:r>
            <a:r>
              <a:rPr lang="es-ES" sz="2200" b="1" dirty="0">
                <a:latin typeface="Roboto Thin" pitchFamily="2" charset="0"/>
                <a:ea typeface="Roboto Thin" pitchFamily="2" charset="0"/>
              </a:rPr>
              <a:t> (frecuencia de </a:t>
            </a:r>
            <a:r>
              <a:rPr lang="es-ES" sz="2200" b="1" dirty="0" err="1">
                <a:latin typeface="Roboto Thin" pitchFamily="2" charset="0"/>
                <a:ea typeface="Roboto Thin" pitchFamily="2" charset="0"/>
              </a:rPr>
              <a:t>reunións</a:t>
            </a:r>
            <a:r>
              <a:rPr lang="es-ES" sz="2200" b="1" dirty="0">
                <a:latin typeface="Roboto Thin" pitchFamily="2" charset="0"/>
                <a:ea typeface="Roboto Thin" pitchFamily="2" charset="0"/>
              </a:rPr>
              <a:t> + participación + </a:t>
            </a:r>
            <a:r>
              <a:rPr lang="es-ES" sz="2200" b="1" dirty="0" err="1">
                <a:latin typeface="Roboto Thin" pitchFamily="2" charset="0"/>
                <a:ea typeface="Roboto Thin" pitchFamily="2" charset="0"/>
              </a:rPr>
              <a:t>acordos</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executables</a:t>
            </a:r>
            <a:r>
              <a:rPr lang="es-ES" sz="2200" b="1" dirty="0">
                <a:latin typeface="Roboto Thin" pitchFamily="2" charset="0"/>
                <a:ea typeface="Roboto Thin" pitchFamily="2" charset="0"/>
              </a:rPr>
              <a:t>). </a:t>
            </a:r>
            <a:endParaRPr lang="es-ES" sz="2200" b="1" dirty="0">
              <a:solidFill>
                <a:srgbClr val="FF0000"/>
              </a:solidFill>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Relación da EIDO cos órganos </a:t>
            </a:r>
            <a:r>
              <a:rPr lang="es-ES" sz="2200" b="1" dirty="0" err="1">
                <a:latin typeface="Roboto Thin" pitchFamily="2" charset="0"/>
                <a:ea typeface="Roboto Thin" pitchFamily="2" charset="0"/>
              </a:rPr>
              <a:t>institucionais</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vicerreitoría</a:t>
            </a:r>
            <a:r>
              <a:rPr lang="es-ES" sz="2200" b="1" dirty="0">
                <a:latin typeface="Roboto Thin" pitchFamily="2" charset="0"/>
                <a:ea typeface="Roboto Thin" pitchFamily="2" charset="0"/>
              </a:rPr>
              <a:t> académica, de investigación, </a:t>
            </a:r>
            <a:r>
              <a:rPr lang="es-ES" sz="2200" b="1" dirty="0" err="1">
                <a:latin typeface="Roboto Thin" pitchFamily="2" charset="0"/>
                <a:ea typeface="Roboto Thin" pitchFamily="2" charset="0"/>
              </a:rPr>
              <a:t>xerencia</a:t>
            </a:r>
            <a:r>
              <a:rPr lang="es-ES" sz="2200" b="1" dirty="0">
                <a:latin typeface="Roboto Thin" pitchFamily="2" charset="0"/>
                <a:ea typeface="Roboto Thin" pitchFamily="2" charset="0"/>
              </a:rPr>
              <a:t>...) para tratar </a:t>
            </a:r>
            <a:r>
              <a:rPr lang="es-ES" sz="2200" b="1" dirty="0" err="1">
                <a:latin typeface="Roboto Thin" pitchFamily="2" charset="0"/>
                <a:ea typeface="Roboto Thin" pitchFamily="2" charset="0"/>
              </a:rPr>
              <a:t>accións</a:t>
            </a:r>
            <a:r>
              <a:rPr lang="es-ES" sz="2200" b="1" dirty="0">
                <a:latin typeface="Roboto Thin" pitchFamily="2" charset="0"/>
                <a:ea typeface="Roboto Thin" pitchFamily="2" charset="0"/>
              </a:rPr>
              <a:t> e temáticas </a:t>
            </a:r>
            <a:r>
              <a:rPr lang="es-ES" sz="2200" b="1" dirty="0" err="1">
                <a:latin typeface="Roboto Thin" pitchFamily="2" charset="0"/>
                <a:ea typeface="Roboto Thin" pitchFamily="2" charset="0"/>
              </a:rPr>
              <a:t>institucionais</a:t>
            </a:r>
            <a:r>
              <a:rPr lang="es-ES" sz="2200" b="1" dirty="0">
                <a:latin typeface="Roboto Thin" pitchFamily="2" charset="0"/>
                <a:ea typeface="Roboto Thin" pitchFamily="2" charset="0"/>
              </a:rPr>
              <a:t> non competencia da EIDO: </a:t>
            </a:r>
            <a:r>
              <a:rPr lang="es-ES" sz="2200" b="1" dirty="0" err="1">
                <a:latin typeface="Roboto Thin" pitchFamily="2" charset="0"/>
                <a:ea typeface="Roboto Thin" pitchFamily="2" charset="0"/>
              </a:rPr>
              <a:t>Exemplos</a:t>
            </a:r>
            <a:r>
              <a:rPr lang="es-ES" sz="2200" b="1" dirty="0">
                <a:latin typeface="Roboto Thin" pitchFamily="2" charset="0"/>
                <a:ea typeface="Roboto Thin" pitchFamily="2" charset="0"/>
              </a:rPr>
              <a:t>: </a:t>
            </a:r>
            <a:r>
              <a:rPr lang="es-ES" sz="2200" b="1" dirty="0">
                <a:solidFill>
                  <a:srgbClr val="00B050"/>
                </a:solidFill>
                <a:latin typeface="Roboto Thin" pitchFamily="2" charset="0"/>
                <a:ea typeface="Roboto Thin" pitchFamily="2" charset="0"/>
              </a:rPr>
              <a:t>Contactos con </a:t>
            </a:r>
            <a:r>
              <a:rPr lang="es-ES" sz="2200" b="1" dirty="0" err="1">
                <a:solidFill>
                  <a:srgbClr val="00B050"/>
                </a:solidFill>
                <a:latin typeface="Roboto Thin" pitchFamily="2" charset="0"/>
                <a:ea typeface="Roboto Thin" pitchFamily="2" charset="0"/>
              </a:rPr>
              <a:t>xerencia</a:t>
            </a:r>
            <a:r>
              <a:rPr lang="es-ES" sz="2200" b="1" dirty="0">
                <a:solidFill>
                  <a:srgbClr val="00B050"/>
                </a:solidFill>
                <a:latin typeface="Roboto Thin" pitchFamily="2" charset="0"/>
                <a:ea typeface="Roboto Thin" pitchFamily="2" charset="0"/>
              </a:rPr>
              <a:t> (</a:t>
            </a:r>
            <a:r>
              <a:rPr lang="es-ES" sz="2200" b="1" dirty="0" err="1">
                <a:solidFill>
                  <a:srgbClr val="00B050"/>
                </a:solidFill>
                <a:latin typeface="Roboto Thin" pitchFamily="2" charset="0"/>
                <a:ea typeface="Roboto Thin" pitchFamily="2" charset="0"/>
              </a:rPr>
              <a:t>persoal</a:t>
            </a:r>
            <a:r>
              <a:rPr lang="es-ES" sz="2200" b="1" dirty="0">
                <a:solidFill>
                  <a:srgbClr val="00B050"/>
                </a:solidFill>
                <a:latin typeface="Roboto Thin" pitchFamily="2" charset="0"/>
                <a:ea typeface="Roboto Thin" pitchFamily="2" charset="0"/>
              </a:rPr>
              <a:t> internacionalización) + RRII (captación)</a:t>
            </a:r>
          </a:p>
        </p:txBody>
      </p:sp>
    </p:spTree>
    <p:extLst>
      <p:ext uri="{BB962C8B-B14F-4D97-AF65-F5344CB8AC3E}">
        <p14:creationId xmlns:p14="http://schemas.microsoft.com/office/powerpoint/2010/main" val="1261007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91656-C34A-86E7-DA7E-25A7FE3FBEB6}"/>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204A1A6D-3D9D-2D02-3F6E-D406F4155186}"/>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a:solidFill>
                  <a:schemeClr val="bg1"/>
                </a:solidFill>
                <a:effectLst>
                  <a:outerShdw blurRad="38100" dist="38100" dir="2700000" algn="tl">
                    <a:srgbClr val="000000">
                      <a:alpha val="43137"/>
                    </a:srgbClr>
                  </a:outerShdw>
                </a:effectLst>
              </a:rPr>
              <a:t>5. </a:t>
            </a:r>
            <a:r>
              <a:rPr lang="es-ES" sz="4000">
                <a:solidFill>
                  <a:schemeClr val="bg1"/>
                </a:solidFill>
                <a:effectLst>
                  <a:outerShdw blurRad="38100" dist="38100" dir="2700000" algn="tl">
                    <a:srgbClr val="000000">
                      <a:alpha val="43137"/>
                    </a:srgbClr>
                  </a:outerShdw>
                </a:effectLst>
              </a:rPr>
              <a:t>Información sobre a certificación do SGC da EIDO</a:t>
            </a:r>
            <a:br>
              <a:rPr lang="es-ES" sz="400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sp>
        <p:nvSpPr>
          <p:cNvPr id="5" name="Marcador de contenido 1">
            <a:extLst>
              <a:ext uri="{FF2B5EF4-FFF2-40B4-BE49-F238E27FC236}">
                <a16:creationId xmlns:a16="http://schemas.microsoft.com/office/drawing/2014/main" id="{FE67ECA1-49EB-F903-1C24-12526097211F}"/>
              </a:ext>
            </a:extLst>
          </p:cNvPr>
          <p:cNvSpPr txBox="1">
            <a:spLocks/>
          </p:cNvSpPr>
          <p:nvPr/>
        </p:nvSpPr>
        <p:spPr>
          <a:xfrm>
            <a:off x="445008" y="1103751"/>
            <a:ext cx="11301983" cy="4621778"/>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ASPECTOS CLAVE SOBRE A CERTIFICACIÓN DO SCG DA EIDO</a:t>
            </a:r>
            <a:r>
              <a:rPr lang="gl-ES" sz="2400" b="1" dirty="0">
                <a:latin typeface="Roboto Thin" pitchFamily="2" charset="0"/>
                <a:ea typeface="Roboto Thin" pitchFamily="2" charset="0"/>
              </a:rPr>
              <a:t>:</a:t>
            </a:r>
          </a:p>
          <a:p>
            <a:pPr fontAlgn="base">
              <a:lnSpc>
                <a:spcPct val="100000"/>
              </a:lnSpc>
              <a:buFontTx/>
              <a:buChar char="-"/>
            </a:pPr>
            <a:endParaRPr lang="gl-ES" sz="1000" b="1" dirty="0">
              <a:latin typeface="Roboto Thin" pitchFamily="2" charset="0"/>
              <a:ea typeface="Roboto Thin" pitchFamily="2" charset="0"/>
            </a:endParaRPr>
          </a:p>
          <a:p>
            <a:pPr marL="719138" indent="-177800" fontAlgn="base">
              <a:lnSpc>
                <a:spcPct val="100000"/>
              </a:lnSpc>
              <a:spcBef>
                <a:spcPts val="0"/>
              </a:spcBef>
              <a:spcAft>
                <a:spcPts val="600"/>
              </a:spcAft>
            </a:pPr>
            <a:r>
              <a:rPr lang="pt-BR" sz="2200" b="1" dirty="0" err="1">
                <a:latin typeface="Roboto Thin" pitchFamily="2" charset="0"/>
                <a:ea typeface="Roboto Thin" pitchFamily="2" charset="0"/>
              </a:rPr>
              <a:t>Estratexia</a:t>
            </a:r>
            <a:r>
              <a:rPr lang="pt-BR" sz="2200" b="1" dirty="0">
                <a:latin typeface="Roboto Thin" pitchFamily="2" charset="0"/>
                <a:ea typeface="Roboto Thin" pitchFamily="2" charset="0"/>
              </a:rPr>
              <a:t> da EIDO: Política (</a:t>
            </a:r>
            <a:r>
              <a:rPr lang="pt-BR" sz="2200" b="1" dirty="0" err="1">
                <a:latin typeface="Roboto Thin" pitchFamily="2" charset="0"/>
                <a:ea typeface="Roboto Thin" pitchFamily="2" charset="0"/>
              </a:rPr>
              <a:t>liñas</a:t>
            </a:r>
            <a:r>
              <a:rPr lang="pt-BR" sz="2200" b="1" dirty="0">
                <a:latin typeface="Roboto Thin" pitchFamily="2" charset="0"/>
                <a:ea typeface="Roboto Thin" pitchFamily="2" charset="0"/>
              </a:rPr>
              <a:t> </a:t>
            </a:r>
            <a:r>
              <a:rPr lang="pt-BR" sz="2200" b="1" dirty="0" err="1">
                <a:latin typeface="Roboto Thin" pitchFamily="2" charset="0"/>
                <a:ea typeface="Roboto Thin" pitchFamily="2" charset="0"/>
              </a:rPr>
              <a:t>estratéxicas</a:t>
            </a:r>
            <a:r>
              <a:rPr lang="pt-BR" sz="2200" b="1" dirty="0">
                <a:latin typeface="Roboto Thin" pitchFamily="2" charset="0"/>
                <a:ea typeface="Roboto Thin" pitchFamily="2" charset="0"/>
              </a:rPr>
              <a:t>) e </a:t>
            </a:r>
            <a:r>
              <a:rPr lang="pt-BR" sz="2200" b="1" dirty="0" err="1">
                <a:latin typeface="Roboto Thin" pitchFamily="2" charset="0"/>
                <a:ea typeface="Roboto Thin" pitchFamily="2" charset="0"/>
              </a:rPr>
              <a:t>obxectivos</a:t>
            </a:r>
            <a:r>
              <a:rPr lang="pt-BR" sz="2200" b="1" dirty="0">
                <a:latin typeface="Roboto Thin" pitchFamily="2" charset="0"/>
                <a:ea typeface="Roboto Thin" pitchFamily="2" charset="0"/>
              </a:rPr>
              <a:t> de </a:t>
            </a:r>
            <a:r>
              <a:rPr lang="pt-BR" sz="2200" b="1" dirty="0" err="1">
                <a:latin typeface="Roboto Thin" pitchFamily="2" charset="0"/>
                <a:ea typeface="Roboto Thin" pitchFamily="2" charset="0"/>
              </a:rPr>
              <a:t>calidade</a:t>
            </a:r>
            <a:r>
              <a:rPr lang="pt-BR" sz="2200" b="1" dirty="0">
                <a:latin typeface="Roboto Thin" pitchFamily="2" charset="0"/>
                <a:ea typeface="Roboto Thin" pitchFamily="2" charset="0"/>
              </a:rPr>
              <a:t> + indicadores </a:t>
            </a:r>
            <a:r>
              <a:rPr lang="pt-BR" sz="2200" b="1" dirty="0" err="1">
                <a:latin typeface="Roboto Thin" pitchFamily="2" charset="0"/>
                <a:ea typeface="Roboto Thin" pitchFamily="2" charset="0"/>
              </a:rPr>
              <a:t>estratéxicos</a:t>
            </a:r>
            <a:r>
              <a:rPr lang="pt-BR" sz="2200" b="1" dirty="0">
                <a:latin typeface="Roboto Thin" pitchFamily="2" charset="0"/>
                <a:ea typeface="Roboto Thin" pitchFamily="2" charset="0"/>
              </a:rPr>
              <a:t> + metas anuais (</a:t>
            </a:r>
            <a:r>
              <a:rPr lang="pt-BR" sz="2200" b="1" dirty="0" err="1">
                <a:latin typeface="Roboto Thin" pitchFamily="2" charset="0"/>
                <a:ea typeface="Roboto Thin" pitchFamily="2" charset="0"/>
              </a:rPr>
              <a:t>aliñado</a:t>
            </a:r>
            <a:r>
              <a:rPr lang="pt-BR" sz="2200" b="1" dirty="0">
                <a:latin typeface="Roboto Thin" pitchFamily="2" charset="0"/>
                <a:ea typeface="Roboto Thin" pitchFamily="2" charset="0"/>
              </a:rPr>
              <a:t> </a:t>
            </a:r>
            <a:r>
              <a:rPr lang="pt-BR" sz="2200" b="1" dirty="0" err="1">
                <a:latin typeface="Roboto Thin" pitchFamily="2" charset="0"/>
                <a:ea typeface="Roboto Thin" pitchFamily="2" charset="0"/>
              </a:rPr>
              <a:t>co</a:t>
            </a:r>
            <a:r>
              <a:rPr lang="pt-BR" sz="2200" b="1" dirty="0">
                <a:latin typeface="Roboto Thin" pitchFamily="2" charset="0"/>
                <a:ea typeface="Roboto Thin" pitchFamily="2" charset="0"/>
              </a:rPr>
              <a:t> PE </a:t>
            </a:r>
            <a:r>
              <a:rPr lang="pt-BR" sz="2200" b="1" dirty="0" err="1">
                <a:latin typeface="Roboto Thin" pitchFamily="2" charset="0"/>
                <a:ea typeface="Roboto Thin" pitchFamily="2" charset="0"/>
              </a:rPr>
              <a:t>Uvigo</a:t>
            </a:r>
            <a:r>
              <a:rPr lang="pt-BR" sz="2200" b="1" dirty="0">
                <a:latin typeface="Roboto Thin" pitchFamily="2" charset="0"/>
                <a:ea typeface="Roboto Thin" pitchFamily="2" charset="0"/>
              </a:rPr>
              <a:t> 2021-26). </a:t>
            </a:r>
            <a:br>
              <a:rPr lang="pt-BR" sz="2200" b="1" dirty="0">
                <a:latin typeface="Roboto Thin" pitchFamily="2" charset="0"/>
                <a:ea typeface="Roboto Thin" pitchFamily="2" charset="0"/>
              </a:rPr>
            </a:br>
            <a:r>
              <a:rPr lang="pt-BR" sz="2200" b="1" dirty="0">
                <a:latin typeface="Roboto Thin" pitchFamily="2" charset="0"/>
                <a:ea typeface="Roboto Thin" pitchFamily="2" charset="0"/>
              </a:rPr>
              <a:t>Referencias aos ODS (ex.: igualdade, diversidade, impacto social e </a:t>
            </a:r>
            <a:r>
              <a:rPr lang="pt-BR" sz="2200" b="1" dirty="0" err="1">
                <a:latin typeface="Roboto Thin" pitchFamily="2" charset="0"/>
                <a:ea typeface="Roboto Thin" pitchFamily="2" charset="0"/>
              </a:rPr>
              <a:t>medioambiental</a:t>
            </a:r>
            <a:r>
              <a:rPr lang="pt-BR" sz="2200" b="1" dirty="0">
                <a:latin typeface="Roboto Thin" pitchFamily="2" charset="0"/>
                <a:ea typeface="Roboto Thin" pitchFamily="2" charset="0"/>
              </a:rPr>
              <a:t>) e programa HR.  </a:t>
            </a:r>
            <a:r>
              <a:rPr lang="pt-BR" sz="2200" b="1" dirty="0">
                <a:latin typeface="Roboto Thin" pitchFamily="2" charset="0"/>
                <a:ea typeface="Roboto Thin" pitchFamily="2" charset="0"/>
                <a:sym typeface="Symbol" panose="05050102010706020507" pitchFamily="18" charset="2"/>
              </a:rPr>
              <a:t></a:t>
            </a:r>
            <a:r>
              <a:rPr lang="pt-BR" sz="2200" b="1" dirty="0">
                <a:latin typeface="Roboto Thin" pitchFamily="2" charset="0"/>
                <a:ea typeface="Roboto Thin" pitchFamily="2" charset="0"/>
              </a:rPr>
              <a:t> </a:t>
            </a:r>
            <a:r>
              <a:rPr lang="pt-BR" sz="2200" b="1" dirty="0" err="1">
                <a:latin typeface="Roboto Thin" pitchFamily="2" charset="0"/>
                <a:ea typeface="Roboto Thin" pitchFamily="2" charset="0"/>
              </a:rPr>
              <a:t>Cadro</a:t>
            </a:r>
            <a:r>
              <a:rPr lang="pt-BR" sz="2200" b="1" dirty="0">
                <a:latin typeface="Roboto Thin" pitchFamily="2" charset="0"/>
                <a:ea typeface="Roboto Thin" pitchFamily="2" charset="0"/>
              </a:rPr>
              <a:t> de mando como elemento de </a:t>
            </a:r>
            <a:r>
              <a:rPr lang="pt-BR" sz="2200" b="1" dirty="0" err="1">
                <a:latin typeface="Roboto Thin" pitchFamily="2" charset="0"/>
                <a:ea typeface="Roboto Thin" pitchFamily="2" charset="0"/>
              </a:rPr>
              <a:t>execución</a:t>
            </a:r>
            <a:r>
              <a:rPr lang="pt-BR" sz="2200" b="1" dirty="0">
                <a:latin typeface="Roboto Thin" pitchFamily="2" charset="0"/>
                <a:ea typeface="Roboto Thin" pitchFamily="2" charset="0"/>
              </a:rPr>
              <a:t> (seguimento periódico)</a:t>
            </a:r>
            <a:endParaRPr lang="es-ES" sz="2200" b="1" dirty="0">
              <a:solidFill>
                <a:srgbClr val="FF0000"/>
              </a:solidFill>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Acreditación Institucional como un dos </a:t>
            </a:r>
            <a:r>
              <a:rPr lang="es-ES" sz="2200" b="1" dirty="0" err="1">
                <a:latin typeface="Roboto Thin" pitchFamily="2" charset="0"/>
                <a:ea typeface="Roboto Thin" pitchFamily="2" charset="0"/>
              </a:rPr>
              <a:t>obxectivos</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estratéxicos</a:t>
            </a:r>
            <a:r>
              <a:rPr lang="es-ES" sz="2200" b="1" dirty="0">
                <a:latin typeface="Roboto Thin" pitchFamily="2" charset="0"/>
                <a:ea typeface="Roboto Thin" pitchFamily="2" charset="0"/>
              </a:rPr>
              <a:t> </a:t>
            </a:r>
            <a:r>
              <a:rPr lang="es-ES" sz="2200" b="1" dirty="0">
                <a:latin typeface="Roboto Thin" pitchFamily="2" charset="0"/>
                <a:ea typeface="Roboto Thin" pitchFamily="2" charset="0"/>
                <a:sym typeface="Symbol" panose="05050102010706020507" pitchFamily="18" charset="2"/>
              </a:rPr>
              <a:t></a:t>
            </a:r>
            <a:r>
              <a:rPr lang="es-ES" sz="2200" b="1" dirty="0">
                <a:latin typeface="Roboto Thin" pitchFamily="2" charset="0"/>
                <a:ea typeface="Roboto Thin" pitchFamily="2" charset="0"/>
              </a:rPr>
              <a:t> Certificación da implantación do SGC como cuestión </a:t>
            </a:r>
            <a:r>
              <a:rPr lang="es-ES" sz="2200" b="1" dirty="0" err="1">
                <a:latin typeface="Roboto Thin" pitchFamily="2" charset="0"/>
                <a:ea typeface="Roboto Thin" pitchFamily="2" charset="0"/>
              </a:rPr>
              <a:t>pendente</a:t>
            </a:r>
            <a:r>
              <a:rPr lang="es-ES" sz="2200" b="1" dirty="0">
                <a:latin typeface="Roboto Thin" pitchFamily="2" charset="0"/>
                <a:ea typeface="Roboto Thin" pitchFamily="2" charset="0"/>
              </a:rPr>
              <a:t> </a:t>
            </a:r>
            <a:r>
              <a:rPr lang="es-ES" sz="2200" b="1" dirty="0">
                <a:latin typeface="Roboto Thin" pitchFamily="2" charset="0"/>
                <a:ea typeface="Roboto Thin" pitchFamily="2" charset="0"/>
                <a:sym typeface="Symbol" panose="05050102010706020507" pitchFamily="18" charset="2"/>
              </a:rPr>
              <a:t></a:t>
            </a:r>
            <a:r>
              <a:rPr lang="es-ES" sz="2200" b="1" dirty="0">
                <a:latin typeface="Roboto Thin" pitchFamily="2" charset="0"/>
                <a:ea typeface="Roboto Thin" pitchFamily="2" charset="0"/>
              </a:rPr>
              <a:t> Evolución do SCG a través </a:t>
            </a:r>
            <a:r>
              <a:rPr lang="es-ES" sz="2200" b="1" dirty="0" err="1">
                <a:latin typeface="Roboto Thin" pitchFamily="2" charset="0"/>
                <a:ea typeface="Roboto Thin" pitchFamily="2" charset="0"/>
              </a:rPr>
              <a:t>dun</a:t>
            </a:r>
            <a:r>
              <a:rPr lang="es-ES" sz="2200" b="1" dirty="0">
                <a:latin typeface="Roboto Thin" pitchFamily="2" charset="0"/>
                <a:ea typeface="Roboto Thin" pitchFamily="2" charset="0"/>
              </a:rPr>
              <a:t> Plan de </a:t>
            </a:r>
            <a:r>
              <a:rPr lang="es-ES" sz="2200" b="1" dirty="0" err="1">
                <a:latin typeface="Roboto Thin" pitchFamily="2" charset="0"/>
                <a:ea typeface="Roboto Thin" pitchFamily="2" charset="0"/>
              </a:rPr>
              <a:t>Calidade</a:t>
            </a:r>
            <a:r>
              <a:rPr lang="es-ES" sz="2200" b="1" dirty="0">
                <a:latin typeface="Roboto Thin" pitchFamily="2" charset="0"/>
                <a:ea typeface="Roboto Thin" pitchFamily="2" charset="0"/>
              </a:rPr>
              <a:t> 2024-2025 (SGC actualizado e operativo)</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Mapa de procesos actualizado + </a:t>
            </a:r>
            <a:r>
              <a:rPr lang="es-ES" sz="2200" b="1" dirty="0" err="1">
                <a:latin typeface="Roboto Thin" pitchFamily="2" charset="0"/>
                <a:ea typeface="Roboto Thin" pitchFamily="2" charset="0"/>
              </a:rPr>
              <a:t>procedementos</a:t>
            </a:r>
            <a:r>
              <a:rPr lang="es-ES" sz="2200" b="1" dirty="0">
                <a:latin typeface="Roboto Thin" pitchFamily="2" charset="0"/>
                <a:ea typeface="Roboto Thin" pitchFamily="2" charset="0"/>
              </a:rPr>
              <a:t> + anexos (+ modernos e con </a:t>
            </a:r>
            <a:r>
              <a:rPr lang="es-ES" sz="2200" b="1" dirty="0" err="1">
                <a:latin typeface="Roboto Thin" pitchFamily="2" charset="0"/>
                <a:ea typeface="Roboto Thin" pitchFamily="2" charset="0"/>
              </a:rPr>
              <a:t>ferramentas</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dixitais</a:t>
            </a:r>
            <a:r>
              <a:rPr lang="es-ES" sz="2200" b="1" dirty="0">
                <a:latin typeface="Roboto Thin" pitchFamily="2" charset="0"/>
                <a:ea typeface="Roboto Thin" pitchFamily="2" charset="0"/>
              </a:rPr>
              <a:t>) </a:t>
            </a:r>
            <a:r>
              <a:rPr lang="es-ES" sz="2200" b="1" dirty="0">
                <a:latin typeface="Roboto Thin" pitchFamily="2" charset="0"/>
                <a:ea typeface="Roboto Thin" pitchFamily="2" charset="0"/>
                <a:sym typeface="Symbol" panose="05050102010706020507" pitchFamily="18" charset="2"/>
              </a:rPr>
              <a:t></a:t>
            </a:r>
            <a:r>
              <a:rPr lang="es-ES" sz="2200" b="1" dirty="0">
                <a:latin typeface="Roboto Thin" pitchFamily="2" charset="0"/>
                <a:ea typeface="Roboto Thin" pitchFamily="2" charset="0"/>
              </a:rPr>
              <a:t> o SGC </a:t>
            </a:r>
            <a:r>
              <a:rPr lang="es-ES" sz="2200" b="1" dirty="0" err="1">
                <a:latin typeface="Roboto Thin" pitchFamily="2" charset="0"/>
                <a:ea typeface="Roboto Thin" pitchFamily="2" charset="0"/>
              </a:rPr>
              <a:t>desprégase</a:t>
            </a:r>
            <a:r>
              <a:rPr lang="es-ES" sz="2200" b="1" dirty="0">
                <a:latin typeface="Roboto Thin" pitchFamily="2" charset="0"/>
                <a:ea typeface="Roboto Thin" pitchFamily="2" charset="0"/>
              </a:rPr>
              <a:t> por procesos (con responsables + indicadores + </a:t>
            </a:r>
            <a:r>
              <a:rPr lang="es-ES" sz="2200" b="1" dirty="0" err="1">
                <a:latin typeface="Roboto Thin" pitchFamily="2" charset="0"/>
                <a:ea typeface="Roboto Thin" pitchFamily="2" charset="0"/>
              </a:rPr>
              <a:t>accións</a:t>
            </a:r>
            <a:r>
              <a:rPr lang="es-ES" sz="2200" b="1" dirty="0">
                <a:latin typeface="Roboto Thin" pitchFamily="2" charset="0"/>
                <a:ea typeface="Roboto Thin" pitchFamily="2" charset="0"/>
              </a:rPr>
              <a:t>)</a:t>
            </a:r>
          </a:p>
        </p:txBody>
      </p:sp>
    </p:spTree>
    <p:extLst>
      <p:ext uri="{BB962C8B-B14F-4D97-AF65-F5344CB8AC3E}">
        <p14:creationId xmlns:p14="http://schemas.microsoft.com/office/powerpoint/2010/main" val="12164981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F436C-AFD6-CA10-A3F0-AD0BA232ACEE}"/>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7F924CB0-2A03-F6DD-2FD8-BA08BA5103B4}"/>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a:solidFill>
                  <a:schemeClr val="bg1"/>
                </a:solidFill>
                <a:effectLst>
                  <a:outerShdw blurRad="38100" dist="38100" dir="2700000" algn="tl">
                    <a:srgbClr val="000000">
                      <a:alpha val="43137"/>
                    </a:srgbClr>
                  </a:outerShdw>
                </a:effectLst>
              </a:rPr>
              <a:t>5. </a:t>
            </a:r>
            <a:r>
              <a:rPr lang="es-ES" sz="4000">
                <a:solidFill>
                  <a:schemeClr val="bg1"/>
                </a:solidFill>
                <a:effectLst>
                  <a:outerShdw blurRad="38100" dist="38100" dir="2700000" algn="tl">
                    <a:srgbClr val="000000">
                      <a:alpha val="43137"/>
                    </a:srgbClr>
                  </a:outerShdw>
                </a:effectLst>
              </a:rPr>
              <a:t>Información sobre a certificación do SGC da EIDO</a:t>
            </a:r>
            <a:br>
              <a:rPr lang="es-ES" sz="400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856A1046-9A7C-BC2B-E871-B04313247E8E}"/>
              </a:ext>
            </a:extLst>
          </p:cNvPr>
          <p:cNvPicPr>
            <a:picLocks noChangeAspect="1"/>
          </p:cNvPicPr>
          <p:nvPr/>
        </p:nvPicPr>
        <p:blipFill>
          <a:blip r:embed="rId2"/>
          <a:stretch>
            <a:fillRect/>
          </a:stretch>
        </p:blipFill>
        <p:spPr>
          <a:xfrm>
            <a:off x="1393829" y="985420"/>
            <a:ext cx="7642805" cy="5076000"/>
          </a:xfrm>
          <a:prstGeom prst="rect">
            <a:avLst/>
          </a:prstGeom>
        </p:spPr>
      </p:pic>
      <p:sp>
        <p:nvSpPr>
          <p:cNvPr id="3" name="CuadroTexto 2">
            <a:extLst>
              <a:ext uri="{FF2B5EF4-FFF2-40B4-BE49-F238E27FC236}">
                <a16:creationId xmlns:a16="http://schemas.microsoft.com/office/drawing/2014/main" id="{5C95557F-D276-2492-A948-6EBB8859AB20}"/>
              </a:ext>
            </a:extLst>
          </p:cNvPr>
          <p:cNvSpPr txBox="1"/>
          <p:nvPr/>
        </p:nvSpPr>
        <p:spPr>
          <a:xfrm>
            <a:off x="9357064" y="3117277"/>
            <a:ext cx="2032987" cy="1138773"/>
          </a:xfrm>
          <a:prstGeom prst="rect">
            <a:avLst/>
          </a:prstGeom>
          <a:noFill/>
        </p:spPr>
        <p:txBody>
          <a:bodyPr wrap="square" rtlCol="0">
            <a:spAutoFit/>
          </a:bodyPr>
          <a:lstStyle/>
          <a:p>
            <a:pPr algn="ctr">
              <a:lnSpc>
                <a:spcPct val="150000"/>
              </a:lnSpc>
            </a:pPr>
            <a:r>
              <a:rPr lang="es-ES" sz="2400" b="1" u="sng" dirty="0">
                <a:effectLst>
                  <a:outerShdw blurRad="38100" dist="38100" dir="2700000" algn="tl">
                    <a:srgbClr val="000000">
                      <a:alpha val="43137"/>
                    </a:srgbClr>
                  </a:outerShdw>
                </a:effectLst>
                <a:latin typeface="Roboto Thin" pitchFamily="2" charset="0"/>
                <a:ea typeface="Roboto Thin" pitchFamily="2" charset="0"/>
              </a:rPr>
              <a:t>C. </a:t>
            </a:r>
            <a:r>
              <a:rPr lang="es-ES" sz="2400" b="1" u="sng" dirty="0" err="1">
                <a:effectLst>
                  <a:outerShdw blurRad="38100" dist="38100" dir="2700000" algn="tl">
                    <a:srgbClr val="000000">
                      <a:alpha val="43137"/>
                    </a:srgbClr>
                  </a:outerShdw>
                </a:effectLst>
                <a:latin typeface="Roboto Thin" pitchFamily="2" charset="0"/>
                <a:ea typeface="Roboto Thin" pitchFamily="2" charset="0"/>
              </a:rPr>
              <a:t>Calidade</a:t>
            </a:r>
            <a:endParaRPr lang="es-ES" sz="2400" b="1" u="sng" dirty="0">
              <a:effectLst>
                <a:outerShdw blurRad="38100" dist="38100" dir="2700000" algn="tl">
                  <a:srgbClr val="000000">
                    <a:alpha val="43137"/>
                  </a:srgbClr>
                </a:outerShdw>
              </a:effectLst>
              <a:latin typeface="Roboto Thin" pitchFamily="2" charset="0"/>
              <a:ea typeface="Roboto Thin" pitchFamily="2" charset="0"/>
            </a:endParaRPr>
          </a:p>
          <a:p>
            <a:pPr algn="ctr">
              <a:lnSpc>
                <a:spcPct val="150000"/>
              </a:lnSpc>
            </a:pPr>
            <a:r>
              <a:rPr lang="es-ES" sz="2400" b="1" dirty="0">
                <a:effectLst>
                  <a:outerShdw blurRad="38100" dist="38100" dir="2700000" algn="tl">
                    <a:srgbClr val="000000">
                      <a:alpha val="43137"/>
                    </a:srgbClr>
                  </a:outerShdw>
                </a:effectLst>
                <a:latin typeface="Roboto Thin" pitchFamily="2" charset="0"/>
                <a:ea typeface="Roboto Thin" pitchFamily="2" charset="0"/>
              </a:rPr>
              <a:t>26/02/2026</a:t>
            </a:r>
          </a:p>
        </p:txBody>
      </p:sp>
    </p:spTree>
    <p:extLst>
      <p:ext uri="{BB962C8B-B14F-4D97-AF65-F5344CB8AC3E}">
        <p14:creationId xmlns:p14="http://schemas.microsoft.com/office/powerpoint/2010/main" val="2535255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D4BF9-864E-9552-37DD-595158EF4C40}"/>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1EABE255-6DE3-0D30-CF59-1A4BECBDD62C}"/>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a:solidFill>
                  <a:schemeClr val="bg1"/>
                </a:solidFill>
                <a:effectLst>
                  <a:outerShdw blurRad="38100" dist="38100" dir="2700000" algn="tl">
                    <a:srgbClr val="000000">
                      <a:alpha val="43137"/>
                    </a:srgbClr>
                  </a:outerShdw>
                </a:effectLst>
              </a:rPr>
              <a:t>5. </a:t>
            </a:r>
            <a:r>
              <a:rPr lang="es-ES" sz="4000">
                <a:solidFill>
                  <a:schemeClr val="bg1"/>
                </a:solidFill>
                <a:effectLst>
                  <a:outerShdw blurRad="38100" dist="38100" dir="2700000" algn="tl">
                    <a:srgbClr val="000000">
                      <a:alpha val="43137"/>
                    </a:srgbClr>
                  </a:outerShdw>
                </a:effectLst>
              </a:rPr>
              <a:t>Información sobre a certificación do SGC da EIDO</a:t>
            </a:r>
            <a:br>
              <a:rPr lang="es-ES" sz="400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sp>
        <p:nvSpPr>
          <p:cNvPr id="5" name="Marcador de contenido 1">
            <a:extLst>
              <a:ext uri="{FF2B5EF4-FFF2-40B4-BE49-F238E27FC236}">
                <a16:creationId xmlns:a16="http://schemas.microsoft.com/office/drawing/2014/main" id="{F46DCEEB-B264-9CC7-B6DA-33A7C557AA9F}"/>
              </a:ext>
            </a:extLst>
          </p:cNvPr>
          <p:cNvSpPr txBox="1">
            <a:spLocks/>
          </p:cNvSpPr>
          <p:nvPr/>
        </p:nvSpPr>
        <p:spPr>
          <a:xfrm>
            <a:off x="445008" y="964222"/>
            <a:ext cx="11301983" cy="4929555"/>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ASPECTOS CLAVE SOBRE A CERTIFICACIÓN DO SCG DA EIDO</a:t>
            </a:r>
            <a:r>
              <a:rPr lang="gl-ES" sz="2400" b="1" dirty="0">
                <a:latin typeface="Roboto Thin" pitchFamily="2" charset="0"/>
                <a:ea typeface="Roboto Thin" pitchFamily="2" charset="0"/>
              </a:rPr>
              <a:t>:</a:t>
            </a:r>
          </a:p>
          <a:p>
            <a:pPr fontAlgn="base">
              <a:lnSpc>
                <a:spcPct val="100000"/>
              </a:lnSpc>
              <a:buFontTx/>
              <a:buChar char="-"/>
            </a:pPr>
            <a:endParaRPr lang="gl-ES" sz="1000" b="1" dirty="0">
              <a:latin typeface="Roboto Thin" pitchFamily="2" charset="0"/>
              <a:ea typeface="Roboto Thin" pitchFamily="2" charset="0"/>
            </a:endParaRPr>
          </a:p>
          <a:p>
            <a:pPr marL="719138" indent="-177800" fontAlgn="base">
              <a:lnSpc>
                <a:spcPct val="100000"/>
              </a:lnSpc>
              <a:spcBef>
                <a:spcPts val="0"/>
              </a:spcBef>
              <a:spcAft>
                <a:spcPts val="600"/>
              </a:spcAft>
            </a:pPr>
            <a:r>
              <a:rPr lang="pt-BR" sz="2200" b="1" dirty="0" err="1">
                <a:latin typeface="Roboto Thin" pitchFamily="2" charset="0"/>
                <a:ea typeface="Roboto Thin" pitchFamily="2" charset="0"/>
              </a:rPr>
              <a:t>Pasos</a:t>
            </a:r>
            <a:r>
              <a:rPr lang="pt-BR" sz="2200" b="1" dirty="0">
                <a:latin typeface="Roboto Thin" pitchFamily="2" charset="0"/>
                <a:ea typeface="Roboto Thin" pitchFamily="2" charset="0"/>
              </a:rPr>
              <a:t> cara os ODS (funcionamento dos </a:t>
            </a:r>
            <a:r>
              <a:rPr lang="pt-BR" sz="2200" b="1" dirty="0" err="1">
                <a:latin typeface="Roboto Thin" pitchFamily="2" charset="0"/>
                <a:ea typeface="Roboto Thin" pitchFamily="2" charset="0"/>
              </a:rPr>
              <a:t>procesos</a:t>
            </a:r>
            <a:r>
              <a:rPr lang="pt-BR" sz="2200" b="1" dirty="0">
                <a:latin typeface="Roboto Thin" pitchFamily="2" charset="0"/>
                <a:ea typeface="Roboto Thin" pitchFamily="2" charset="0"/>
              </a:rPr>
              <a:t> + indicadores)</a:t>
            </a:r>
            <a:endParaRPr lang="es-ES" sz="2200" b="1" dirty="0">
              <a:solidFill>
                <a:srgbClr val="FF0000"/>
              </a:solidFill>
              <a:latin typeface="Roboto Thin" pitchFamily="2" charset="0"/>
              <a:ea typeface="Roboto Thin" pitchFamily="2" charset="0"/>
            </a:endParaRPr>
          </a:p>
          <a:p>
            <a:pPr marL="719138" indent="-177800" fontAlgn="base">
              <a:lnSpc>
                <a:spcPct val="100000"/>
              </a:lnSpc>
              <a:spcBef>
                <a:spcPts val="0"/>
              </a:spcBef>
              <a:spcAft>
                <a:spcPts val="600"/>
              </a:spcAft>
            </a:pPr>
            <a:r>
              <a:rPr lang="pt-BR" sz="2200" b="1" dirty="0" err="1">
                <a:latin typeface="Roboto Thin" pitchFamily="2" charset="0"/>
                <a:ea typeface="Roboto Thin" pitchFamily="2" charset="0"/>
              </a:rPr>
              <a:t>Ámbito</a:t>
            </a:r>
            <a:r>
              <a:rPr lang="pt-BR" sz="2200" b="1" dirty="0">
                <a:latin typeface="Roboto Thin" pitchFamily="2" charset="0"/>
                <a:ea typeface="Roboto Thin" pitchFamily="2" charset="0"/>
              </a:rPr>
              <a:t> de </a:t>
            </a:r>
            <a:r>
              <a:rPr lang="pt-BR" sz="2200" b="1" dirty="0" err="1">
                <a:latin typeface="Roboto Thin" pitchFamily="2" charset="0"/>
                <a:ea typeface="Roboto Thin" pitchFamily="2" charset="0"/>
              </a:rPr>
              <a:t>aplicación</a:t>
            </a:r>
            <a:r>
              <a:rPr lang="pt-BR" sz="2200" b="1" dirty="0">
                <a:latin typeface="Roboto Thin" pitchFamily="2" charset="0"/>
                <a:ea typeface="Roboto Thin" pitchFamily="2" charset="0"/>
              </a:rPr>
              <a:t> do SGC: EIDO (como centro) + todos os PD (</a:t>
            </a:r>
            <a:r>
              <a:rPr lang="pt-BR" sz="2200" b="1" dirty="0" err="1">
                <a:latin typeface="Roboto Thin" pitchFamily="2" charset="0"/>
                <a:ea typeface="Roboto Thin" pitchFamily="2" charset="0"/>
              </a:rPr>
              <a:t>coordinados</a:t>
            </a:r>
            <a:r>
              <a:rPr lang="pt-BR" sz="2200" b="1" dirty="0">
                <a:latin typeface="Roboto Thin" pitchFamily="2" charset="0"/>
                <a:ea typeface="Roboto Thin" pitchFamily="2" charset="0"/>
              </a:rPr>
              <a:t> ou non) + áreas e </a:t>
            </a:r>
            <a:r>
              <a:rPr lang="pt-BR" sz="2200" b="1" dirty="0" err="1">
                <a:latin typeface="Roboto Thin" pitchFamily="2" charset="0"/>
                <a:ea typeface="Roboto Thin" pitchFamily="2" charset="0"/>
              </a:rPr>
              <a:t>servizos</a:t>
            </a:r>
            <a:r>
              <a:rPr lang="pt-BR" sz="2200" b="1" dirty="0">
                <a:latin typeface="Roboto Thin" pitchFamily="2" charset="0"/>
                <a:ea typeface="Roboto Thin" pitchFamily="2" charset="0"/>
              </a:rPr>
              <a:t> de </a:t>
            </a:r>
            <a:r>
              <a:rPr lang="pt-BR" sz="2200" b="1" dirty="0" err="1">
                <a:latin typeface="Roboto Thin" pitchFamily="2" charset="0"/>
                <a:ea typeface="Roboto Thin" pitchFamily="2" charset="0"/>
              </a:rPr>
              <a:t>soporte</a:t>
            </a:r>
            <a:r>
              <a:rPr lang="pt-BR" sz="2200" b="1" dirty="0">
                <a:latin typeface="Roboto Thin" pitchFamily="2" charset="0"/>
                <a:ea typeface="Roboto Thin" pitchFamily="2" charset="0"/>
              </a:rPr>
              <a:t> (</a:t>
            </a:r>
            <a:r>
              <a:rPr lang="pt-BR" sz="2200" b="1" dirty="0" err="1">
                <a:latin typeface="Roboto Thin" pitchFamily="2" charset="0"/>
                <a:ea typeface="Roboto Thin" pitchFamily="2" charset="0"/>
              </a:rPr>
              <a:t>Posgrao</a:t>
            </a:r>
            <a:r>
              <a:rPr lang="pt-BR" sz="2200" b="1" dirty="0">
                <a:latin typeface="Roboto Thin" pitchFamily="2" charset="0"/>
                <a:ea typeface="Roboto Thin" pitchFamily="2" charset="0"/>
              </a:rPr>
              <a:t> + áreas académicas +...)</a:t>
            </a:r>
            <a:endParaRPr lang="es-ES" sz="2200" b="1" dirty="0">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SGC como </a:t>
            </a:r>
            <a:r>
              <a:rPr lang="es-ES" sz="2200" b="1" dirty="0" err="1">
                <a:latin typeface="Roboto Thin" pitchFamily="2" charset="0"/>
                <a:ea typeface="Roboto Thin" pitchFamily="2" charset="0"/>
              </a:rPr>
              <a:t>ferramenta</a:t>
            </a:r>
            <a:r>
              <a:rPr lang="es-ES" sz="2200" b="1" dirty="0">
                <a:latin typeface="Roboto Thin" pitchFamily="2" charset="0"/>
                <a:ea typeface="Roboto Thin" pitchFamily="2" charset="0"/>
              </a:rPr>
              <a:t> de soporte e de </a:t>
            </a:r>
            <a:r>
              <a:rPr lang="es-ES" sz="2200" b="1" dirty="0" err="1">
                <a:latin typeface="Roboto Thin" pitchFamily="2" charset="0"/>
                <a:ea typeface="Roboto Thin" pitchFamily="2" charset="0"/>
              </a:rPr>
              <a:t>mellora</a:t>
            </a:r>
            <a:r>
              <a:rPr lang="es-ES" sz="2200" b="1" dirty="0">
                <a:latin typeface="Roboto Thin" pitchFamily="2" charset="0"/>
                <a:ea typeface="Roboto Thin" pitchFamily="2" charset="0"/>
              </a:rPr>
              <a:t> para o ciclo de vida dos PD (VSMA): deseño dos PD + </a:t>
            </a:r>
            <a:r>
              <a:rPr lang="es-ES" sz="2200" b="1" dirty="0" err="1">
                <a:latin typeface="Roboto Thin" pitchFamily="2" charset="0"/>
                <a:ea typeface="Roboto Thin" pitchFamily="2" charset="0"/>
              </a:rPr>
              <a:t>recollida</a:t>
            </a:r>
            <a:r>
              <a:rPr lang="es-ES" sz="2200" b="1" dirty="0">
                <a:latin typeface="Roboto Thin" pitchFamily="2" charset="0"/>
                <a:ea typeface="Roboto Thin" pitchFamily="2" charset="0"/>
              </a:rPr>
              <a:t> de datos + </a:t>
            </a:r>
            <a:r>
              <a:rPr lang="es-ES" sz="2200" b="1" dirty="0" err="1">
                <a:latin typeface="Roboto Thin" pitchFamily="2" charset="0"/>
                <a:ea typeface="Roboto Thin" pitchFamily="2" charset="0"/>
              </a:rPr>
              <a:t>análise</a:t>
            </a:r>
            <a:r>
              <a:rPr lang="es-ES" sz="2200" b="1" dirty="0">
                <a:latin typeface="Roboto Thin" pitchFamily="2" charset="0"/>
                <a:ea typeface="Roboto Thin" pitchFamily="2" charset="0"/>
              </a:rPr>
              <a:t> de resultados + toma de </a:t>
            </a:r>
            <a:r>
              <a:rPr lang="es-ES" sz="2200" b="1" dirty="0" err="1">
                <a:latin typeface="Roboto Thin" pitchFamily="2" charset="0"/>
                <a:ea typeface="Roboto Thin" pitchFamily="2" charset="0"/>
              </a:rPr>
              <a:t>decisións</a:t>
            </a:r>
            <a:r>
              <a:rPr lang="es-ES" sz="2200" b="1" dirty="0">
                <a:latin typeface="Roboto Thin" pitchFamily="2" charset="0"/>
                <a:ea typeface="Roboto Thin" pitchFamily="2" charset="0"/>
              </a:rPr>
              <a:t> + </a:t>
            </a:r>
            <a:r>
              <a:rPr lang="es-ES" sz="2200" b="1" dirty="0" err="1">
                <a:latin typeface="Roboto Thin" pitchFamily="2" charset="0"/>
                <a:ea typeface="Roboto Thin" pitchFamily="2" charset="0"/>
              </a:rPr>
              <a:t>accións</a:t>
            </a:r>
            <a:r>
              <a:rPr lang="es-ES" sz="2200" b="1" dirty="0">
                <a:latin typeface="Roboto Thin" pitchFamily="2" charset="0"/>
                <a:ea typeface="Roboto Thin" pitchFamily="2" charset="0"/>
              </a:rPr>
              <a:t> de </a:t>
            </a:r>
            <a:r>
              <a:rPr lang="es-ES" sz="2200" b="1" dirty="0" err="1">
                <a:latin typeface="Roboto Thin" pitchFamily="2" charset="0"/>
                <a:ea typeface="Roboto Thin" pitchFamily="2" charset="0"/>
              </a:rPr>
              <a:t>mellora</a:t>
            </a:r>
            <a:r>
              <a:rPr lang="es-ES" sz="2200" b="1" dirty="0">
                <a:latin typeface="Roboto Thin" pitchFamily="2" charset="0"/>
                <a:ea typeface="Roboto Thin" pitchFamily="2" charset="0"/>
              </a:rPr>
              <a:t>. PD actualizados </a:t>
            </a:r>
            <a:r>
              <a:rPr lang="es-ES" sz="2200" b="1" dirty="0">
                <a:latin typeface="Roboto Thin" pitchFamily="2" charset="0"/>
                <a:ea typeface="Roboto Thin" pitchFamily="2" charset="0"/>
                <a:sym typeface="Symbol" panose="05050102010706020507" pitchFamily="18" charset="2"/>
              </a:rPr>
              <a:t></a:t>
            </a:r>
            <a:r>
              <a:rPr lang="es-ES" sz="2200" b="1" dirty="0">
                <a:latin typeface="Roboto Thin" pitchFamily="2" charset="0"/>
                <a:ea typeface="Roboto Thin" pitchFamily="2" charset="0"/>
              </a:rPr>
              <a:t> </a:t>
            </a:r>
            <a:r>
              <a:rPr lang="es-ES" sz="2200" b="1" dirty="0" err="1">
                <a:solidFill>
                  <a:schemeClr val="accent2">
                    <a:lumMod val="75000"/>
                  </a:schemeClr>
                </a:solidFill>
                <a:latin typeface="Roboto Thin" pitchFamily="2" charset="0"/>
                <a:ea typeface="Roboto Thin" pitchFamily="2" charset="0"/>
              </a:rPr>
              <a:t>Seguimento</a:t>
            </a:r>
            <a:r>
              <a:rPr lang="es-ES" sz="2200" b="1" dirty="0">
                <a:solidFill>
                  <a:schemeClr val="accent2">
                    <a:lumMod val="75000"/>
                  </a:schemeClr>
                </a:solidFill>
                <a:latin typeface="Roboto Thin" pitchFamily="2" charset="0"/>
                <a:ea typeface="Roboto Thin" pitchFamily="2" charset="0"/>
              </a:rPr>
              <a:t> interno anual</a:t>
            </a:r>
            <a:endParaRPr lang="es-ES" sz="2200" b="1" dirty="0">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err="1">
                <a:latin typeface="Roboto Thin" pitchFamily="2" charset="0"/>
                <a:ea typeface="Roboto Thin" pitchFamily="2" charset="0"/>
              </a:rPr>
              <a:t>Mellora</a:t>
            </a:r>
            <a:r>
              <a:rPr lang="es-ES" sz="2200" b="1" dirty="0">
                <a:latin typeface="Roboto Thin" pitchFamily="2" charset="0"/>
                <a:ea typeface="Roboto Thin" pitchFamily="2" charset="0"/>
              </a:rPr>
              <a:t> e </a:t>
            </a:r>
            <a:r>
              <a:rPr lang="es-ES" sz="2200" b="1" dirty="0" err="1">
                <a:latin typeface="Roboto Thin" pitchFamily="2" charset="0"/>
                <a:ea typeface="Roboto Thin" pitchFamily="2" charset="0"/>
              </a:rPr>
              <a:t>desenvolvemento</a:t>
            </a:r>
            <a:r>
              <a:rPr lang="es-ES" sz="2200" b="1" dirty="0">
                <a:latin typeface="Roboto Thin" pitchFamily="2" charset="0"/>
                <a:ea typeface="Roboto Thin" pitchFamily="2" charset="0"/>
              </a:rPr>
              <a:t> institucional en 3 </a:t>
            </a:r>
            <a:r>
              <a:rPr lang="es-ES" sz="2200" b="1" dirty="0" err="1">
                <a:latin typeface="Roboto Thin" pitchFamily="2" charset="0"/>
                <a:ea typeface="Roboto Thin" pitchFamily="2" charset="0"/>
              </a:rPr>
              <a:t>niveis</a:t>
            </a:r>
            <a:r>
              <a:rPr lang="es-ES" sz="2200" b="1" dirty="0">
                <a:latin typeface="Roboto Thin" pitchFamily="2" charset="0"/>
                <a:ea typeface="Roboto Thin" pitchFamily="2" charset="0"/>
              </a:rPr>
              <a:t>:</a:t>
            </a:r>
          </a:p>
          <a:p>
            <a:pPr marL="1438275" indent="-276225" fontAlgn="base">
              <a:lnSpc>
                <a:spcPct val="100000"/>
              </a:lnSpc>
              <a:spcBef>
                <a:spcPts val="0"/>
              </a:spcBef>
              <a:spcAft>
                <a:spcPts val="600"/>
              </a:spcAft>
              <a:buFont typeface="Wingdings" panose="05000000000000000000" pitchFamily="2" charset="2"/>
              <a:buChar char="§"/>
            </a:pPr>
            <a:r>
              <a:rPr lang="es-ES" sz="2200" b="1" dirty="0" err="1">
                <a:latin typeface="Roboto Thin" pitchFamily="2" charset="0"/>
                <a:ea typeface="Roboto Thin" pitchFamily="2" charset="0"/>
              </a:rPr>
              <a:t>Estratéxico</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cadro</a:t>
            </a:r>
            <a:r>
              <a:rPr lang="es-ES" sz="2200" b="1" dirty="0">
                <a:latin typeface="Roboto Thin" pitchFamily="2" charset="0"/>
                <a:ea typeface="Roboto Thin" pitchFamily="2" charset="0"/>
              </a:rPr>
              <a:t> de mando</a:t>
            </a:r>
          </a:p>
          <a:p>
            <a:pPr marL="1438275" indent="-276225" fontAlgn="base">
              <a:lnSpc>
                <a:spcPct val="100000"/>
              </a:lnSpc>
              <a:spcBef>
                <a:spcPts val="0"/>
              </a:spcBef>
              <a:spcAft>
                <a:spcPts val="600"/>
              </a:spcAft>
              <a:buFont typeface="Wingdings" panose="05000000000000000000" pitchFamily="2" charset="2"/>
              <a:buChar char="§"/>
            </a:pPr>
            <a:r>
              <a:rPr lang="es-ES" sz="2200" b="1" dirty="0">
                <a:latin typeface="Roboto Thin" pitchFamily="2" charset="0"/>
                <a:ea typeface="Roboto Thin" pitchFamily="2" charset="0"/>
              </a:rPr>
              <a:t>Operativo centralizado EIDO: plan de </a:t>
            </a:r>
            <a:r>
              <a:rPr lang="es-ES" sz="2200" b="1" dirty="0" err="1">
                <a:latin typeface="Roboto Thin" pitchFamily="2" charset="0"/>
                <a:ea typeface="Roboto Thin" pitchFamily="2" charset="0"/>
              </a:rPr>
              <a:t>mellora</a:t>
            </a:r>
            <a:r>
              <a:rPr lang="es-ES" sz="2200" b="1" dirty="0">
                <a:latin typeface="Roboto Thin" pitchFamily="2" charset="0"/>
                <a:ea typeface="Roboto Thin" pitchFamily="2" charset="0"/>
              </a:rPr>
              <a:t> da memoria + plan de </a:t>
            </a:r>
            <a:r>
              <a:rPr lang="es-ES" sz="2200" b="1" dirty="0" err="1">
                <a:latin typeface="Roboto Thin" pitchFamily="2" charset="0"/>
                <a:ea typeface="Roboto Thin" pitchFamily="2" charset="0"/>
              </a:rPr>
              <a:t>mellora</a:t>
            </a:r>
            <a:r>
              <a:rPr lang="es-ES" sz="2200" b="1" dirty="0">
                <a:latin typeface="Roboto Thin" pitchFamily="2" charset="0"/>
                <a:ea typeface="Roboto Thin" pitchFamily="2" charset="0"/>
              </a:rPr>
              <a:t> dos procesos (a integrar) + </a:t>
            </a:r>
            <a:r>
              <a:rPr lang="es-ES" sz="2200" b="1" dirty="0" err="1">
                <a:latin typeface="Roboto Thin" pitchFamily="2" charset="0"/>
                <a:ea typeface="Roboto Thin" pitchFamily="2" charset="0"/>
              </a:rPr>
              <a:t>melloras</a:t>
            </a:r>
            <a:r>
              <a:rPr lang="es-ES" sz="2200" b="1" dirty="0">
                <a:latin typeface="Roboto Thin" pitchFamily="2" charset="0"/>
                <a:ea typeface="Roboto Thin" pitchFamily="2" charset="0"/>
              </a:rPr>
              <a:t> VSMA competencia da EIDO e </a:t>
            </a:r>
            <a:r>
              <a:rPr lang="es-ES" sz="2200" b="1" dirty="0" err="1">
                <a:latin typeface="Roboto Thin" pitchFamily="2" charset="0"/>
                <a:ea typeface="Roboto Thin" pitchFamily="2" charset="0"/>
              </a:rPr>
              <a:t>institucionais</a:t>
            </a:r>
            <a:endParaRPr lang="es-ES" sz="2200" b="1" dirty="0">
              <a:latin typeface="Roboto Thin" pitchFamily="2" charset="0"/>
              <a:ea typeface="Roboto Thin" pitchFamily="2" charset="0"/>
            </a:endParaRPr>
          </a:p>
          <a:p>
            <a:pPr marL="1438275" indent="-276225" fontAlgn="base">
              <a:lnSpc>
                <a:spcPct val="100000"/>
              </a:lnSpc>
              <a:spcBef>
                <a:spcPts val="0"/>
              </a:spcBef>
              <a:spcAft>
                <a:spcPts val="600"/>
              </a:spcAft>
              <a:buFont typeface="Wingdings" panose="05000000000000000000" pitchFamily="2" charset="2"/>
              <a:buChar char="§"/>
            </a:pPr>
            <a:r>
              <a:rPr lang="es-ES" sz="2200" b="1" dirty="0">
                <a:latin typeface="Roboto Thin" pitchFamily="2" charset="0"/>
                <a:ea typeface="Roboto Thin" pitchFamily="2" charset="0"/>
              </a:rPr>
              <a:t>Operativo PD: plan de </a:t>
            </a:r>
            <a:r>
              <a:rPr lang="es-ES" sz="2200" b="1" dirty="0" err="1">
                <a:latin typeface="Roboto Thin" pitchFamily="2" charset="0"/>
                <a:ea typeface="Roboto Thin" pitchFamily="2" charset="0"/>
              </a:rPr>
              <a:t>mellora</a:t>
            </a:r>
            <a:r>
              <a:rPr lang="es-ES" sz="2200" b="1" dirty="0">
                <a:latin typeface="Roboto Thin" pitchFamily="2" charset="0"/>
                <a:ea typeface="Roboto Thin" pitchFamily="2" charset="0"/>
              </a:rPr>
              <a:t> VSMA de cada PD</a:t>
            </a:r>
          </a:p>
        </p:txBody>
      </p:sp>
    </p:spTree>
    <p:extLst>
      <p:ext uri="{BB962C8B-B14F-4D97-AF65-F5344CB8AC3E}">
        <p14:creationId xmlns:p14="http://schemas.microsoft.com/office/powerpoint/2010/main" val="3708398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67BFF-B0EA-3517-85FC-78FD543DF4F7}"/>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EF08356A-DBDA-08CA-26FB-74491E4C563E}"/>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a:solidFill>
                  <a:schemeClr val="bg1"/>
                </a:solidFill>
                <a:effectLst>
                  <a:outerShdw blurRad="38100" dist="38100" dir="2700000" algn="tl">
                    <a:srgbClr val="000000">
                      <a:alpha val="43137"/>
                    </a:srgbClr>
                  </a:outerShdw>
                </a:effectLst>
              </a:rPr>
              <a:t>5. </a:t>
            </a:r>
            <a:r>
              <a:rPr lang="es-ES" sz="4000">
                <a:solidFill>
                  <a:schemeClr val="bg1"/>
                </a:solidFill>
                <a:effectLst>
                  <a:outerShdw blurRad="38100" dist="38100" dir="2700000" algn="tl">
                    <a:srgbClr val="000000">
                      <a:alpha val="43137"/>
                    </a:srgbClr>
                  </a:outerShdw>
                </a:effectLst>
              </a:rPr>
              <a:t>Información sobre a certificación do SGC da EIDO</a:t>
            </a:r>
            <a:br>
              <a:rPr lang="es-ES" sz="400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sp>
        <p:nvSpPr>
          <p:cNvPr id="3" name="Marcador de contenido 1">
            <a:extLst>
              <a:ext uri="{FF2B5EF4-FFF2-40B4-BE49-F238E27FC236}">
                <a16:creationId xmlns:a16="http://schemas.microsoft.com/office/drawing/2014/main" id="{DEE13867-24C4-1B94-0128-0F07C1921F42}"/>
              </a:ext>
            </a:extLst>
          </p:cNvPr>
          <p:cNvSpPr txBox="1">
            <a:spLocks/>
          </p:cNvSpPr>
          <p:nvPr/>
        </p:nvSpPr>
        <p:spPr>
          <a:xfrm>
            <a:off x="393471" y="1102875"/>
            <a:ext cx="11301983" cy="4775666"/>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ASPECTOS CLAVE SOBRE A CERTIFICACIÓN DO SCG DA EIDO</a:t>
            </a:r>
            <a:r>
              <a:rPr lang="gl-ES" sz="2400" b="1" dirty="0">
                <a:latin typeface="Roboto Thin" pitchFamily="2" charset="0"/>
                <a:ea typeface="Roboto Thin" pitchFamily="2" charset="0"/>
              </a:rPr>
              <a:t>:</a:t>
            </a:r>
          </a:p>
          <a:p>
            <a:pPr fontAlgn="base">
              <a:lnSpc>
                <a:spcPct val="100000"/>
              </a:lnSpc>
              <a:buFontTx/>
              <a:buChar char="-"/>
            </a:pPr>
            <a:endParaRPr lang="gl-ES" sz="1000" b="1" dirty="0">
              <a:latin typeface="Roboto Thin" pitchFamily="2" charset="0"/>
              <a:ea typeface="Roboto Thin" pitchFamily="2" charset="0"/>
            </a:endParaRPr>
          </a:p>
          <a:p>
            <a:pPr marL="719138" indent="-177800" fontAlgn="base">
              <a:lnSpc>
                <a:spcPct val="100000"/>
              </a:lnSpc>
              <a:spcBef>
                <a:spcPts val="0"/>
              </a:spcBef>
              <a:spcAft>
                <a:spcPts val="600"/>
              </a:spcAft>
            </a:pPr>
            <a:r>
              <a:rPr lang="pt-BR" sz="2200" b="1" dirty="0" err="1">
                <a:latin typeface="Roboto Thin" pitchFamily="2" charset="0"/>
                <a:ea typeface="Roboto Thin" pitchFamily="2" charset="0"/>
              </a:rPr>
              <a:t>Actividades</a:t>
            </a:r>
            <a:r>
              <a:rPr lang="pt-BR" sz="2200" b="1" dirty="0">
                <a:latin typeface="Roboto Thin" pitchFamily="2" charset="0"/>
                <a:ea typeface="Roboto Thin" pitchFamily="2" charset="0"/>
              </a:rPr>
              <a:t> de </a:t>
            </a:r>
            <a:r>
              <a:rPr lang="pt-BR" sz="2200" b="1" dirty="0" err="1">
                <a:latin typeface="Roboto Thin" pitchFamily="2" charset="0"/>
                <a:ea typeface="Roboto Thin" pitchFamily="2" charset="0"/>
              </a:rPr>
              <a:t>I+D+i</a:t>
            </a:r>
            <a:r>
              <a:rPr lang="pt-BR" sz="2200" b="1" dirty="0">
                <a:latin typeface="Roboto Thin" pitchFamily="2" charset="0"/>
                <a:ea typeface="Roboto Thin" pitchFamily="2" charset="0"/>
              </a:rPr>
              <a:t> integradas nos </a:t>
            </a:r>
            <a:r>
              <a:rPr lang="pt-BR" sz="2200" b="1" dirty="0" err="1">
                <a:latin typeface="Roboto Thin" pitchFamily="2" charset="0"/>
                <a:ea typeface="Roboto Thin" pitchFamily="2" charset="0"/>
              </a:rPr>
              <a:t>procesos</a:t>
            </a:r>
            <a:r>
              <a:rPr lang="pt-BR" sz="2200" b="1" dirty="0">
                <a:latin typeface="Roboto Thin" pitchFamily="2" charset="0"/>
                <a:ea typeface="Roboto Thin" pitchFamily="2" charset="0"/>
              </a:rPr>
              <a:t> da EIDO e na </a:t>
            </a:r>
            <a:r>
              <a:rPr lang="pt-BR" sz="2200" b="1" dirty="0" err="1">
                <a:latin typeface="Roboto Thin" pitchFamily="2" charset="0"/>
                <a:ea typeface="Roboto Thin" pitchFamily="2" charset="0"/>
              </a:rPr>
              <a:t>estratexia</a:t>
            </a:r>
            <a:r>
              <a:rPr lang="pt-BR" sz="2200" b="1" dirty="0">
                <a:latin typeface="Roboto Thin" pitchFamily="2" charset="0"/>
                <a:ea typeface="Roboto Thin" pitchFamily="2" charset="0"/>
              </a:rPr>
              <a:t> institucional (+ nacional + autonómica tipo RIS3). Os PD, ademais, nas </a:t>
            </a:r>
            <a:r>
              <a:rPr lang="pt-BR" sz="2200" b="1" dirty="0" err="1">
                <a:latin typeface="Roboto Thin" pitchFamily="2" charset="0"/>
                <a:ea typeface="Roboto Thin" pitchFamily="2" charset="0"/>
              </a:rPr>
              <a:t>estratexias</a:t>
            </a:r>
            <a:r>
              <a:rPr lang="pt-BR" sz="2200" b="1" dirty="0">
                <a:latin typeface="Roboto Thin" pitchFamily="2" charset="0"/>
                <a:ea typeface="Roboto Thin" pitchFamily="2" charset="0"/>
              </a:rPr>
              <a:t> </a:t>
            </a:r>
            <a:r>
              <a:rPr lang="pt-BR" sz="2200" b="1" dirty="0" err="1">
                <a:latin typeface="Roboto Thin" pitchFamily="2" charset="0"/>
                <a:ea typeface="Roboto Thin" pitchFamily="2" charset="0"/>
              </a:rPr>
              <a:t>sectoriais</a:t>
            </a:r>
            <a:r>
              <a:rPr lang="pt-BR" sz="2200" b="1" dirty="0">
                <a:latin typeface="Roboto Thin" pitchFamily="2" charset="0"/>
                <a:ea typeface="Roboto Thin" pitchFamily="2" charset="0"/>
              </a:rPr>
              <a:t> (</a:t>
            </a:r>
            <a:r>
              <a:rPr lang="pt-BR" sz="2200" b="1" dirty="0" err="1">
                <a:latin typeface="Roboto Thin" pitchFamily="2" charset="0"/>
                <a:ea typeface="Roboto Thin" pitchFamily="2" charset="0"/>
              </a:rPr>
              <a:t>liñas</a:t>
            </a:r>
            <a:r>
              <a:rPr lang="pt-BR" sz="2200" b="1" dirty="0">
                <a:latin typeface="Roboto Thin" pitchFamily="2" charset="0"/>
                <a:ea typeface="Roboto Thin" pitchFamily="2" charset="0"/>
              </a:rPr>
              <a:t> de </a:t>
            </a:r>
            <a:r>
              <a:rPr lang="pt-BR" sz="2200" b="1" dirty="0" err="1">
                <a:latin typeface="Roboto Thin" pitchFamily="2" charset="0"/>
                <a:ea typeface="Roboto Thin" pitchFamily="2" charset="0"/>
              </a:rPr>
              <a:t>investigación</a:t>
            </a:r>
            <a:r>
              <a:rPr lang="pt-BR" sz="2200" b="1" dirty="0">
                <a:latin typeface="Roboto Thin" pitchFamily="2" charset="0"/>
                <a:ea typeface="Roboto Thin" pitchFamily="2" charset="0"/>
              </a:rPr>
              <a:t>)</a:t>
            </a:r>
            <a:endParaRPr lang="es-ES" sz="2200" b="1" dirty="0">
              <a:solidFill>
                <a:srgbClr val="FF0000"/>
              </a:solidFill>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Resultados de investigación: teses + </a:t>
            </a:r>
            <a:r>
              <a:rPr lang="es-ES" sz="2200" b="1" dirty="0" err="1">
                <a:latin typeface="Roboto Thin" pitchFamily="2" charset="0"/>
                <a:ea typeface="Roboto Thin" pitchFamily="2" charset="0"/>
              </a:rPr>
              <a:t>produción</a:t>
            </a:r>
            <a:r>
              <a:rPr lang="es-ES" sz="2200" b="1" dirty="0">
                <a:latin typeface="Roboto Thin" pitchFamily="2" charset="0"/>
                <a:ea typeface="Roboto Thin" pitchFamily="2" charset="0"/>
              </a:rPr>
              <a:t> científica </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Internacionalización: deseño dos PD + </a:t>
            </a:r>
            <a:r>
              <a:rPr lang="es-ES" sz="2200" b="1" dirty="0" err="1">
                <a:latin typeface="Roboto Thin" pitchFamily="2" charset="0"/>
                <a:ea typeface="Roboto Thin" pitchFamily="2" charset="0"/>
              </a:rPr>
              <a:t>colaboracións</a:t>
            </a:r>
            <a:r>
              <a:rPr lang="es-ES" sz="2200" b="1" dirty="0">
                <a:latin typeface="Roboto Thin" pitchFamily="2" charset="0"/>
                <a:ea typeface="Roboto Thin" pitchFamily="2" charset="0"/>
              </a:rPr>
              <a:t> + redes + </a:t>
            </a:r>
            <a:r>
              <a:rPr lang="es-ES" sz="2200" b="1" dirty="0" err="1">
                <a:latin typeface="Roboto Thin" pitchFamily="2" charset="0"/>
                <a:ea typeface="Roboto Thin" pitchFamily="2" charset="0"/>
              </a:rPr>
              <a:t>estudantes</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internacionais</a:t>
            </a:r>
            <a:r>
              <a:rPr lang="es-ES" sz="2200" b="1" dirty="0">
                <a:latin typeface="Roboto Thin" pitchFamily="2" charset="0"/>
                <a:ea typeface="Roboto Thin" pitchFamily="2" charset="0"/>
              </a:rPr>
              <a:t> + </a:t>
            </a:r>
            <a:r>
              <a:rPr lang="es-ES" sz="2200" b="1" dirty="0" err="1">
                <a:latin typeface="Roboto Thin" pitchFamily="2" charset="0"/>
                <a:ea typeface="Roboto Thin" pitchFamily="2" charset="0"/>
              </a:rPr>
              <a:t>mobilidade</a:t>
            </a:r>
            <a:r>
              <a:rPr lang="es-ES" sz="2200" b="1" dirty="0">
                <a:latin typeface="Roboto Thin" pitchFamily="2" charset="0"/>
                <a:ea typeface="Roboto Thin" pitchFamily="2" charset="0"/>
              </a:rPr>
              <a:t> + directores e </a:t>
            </a:r>
            <a:r>
              <a:rPr lang="es-ES" sz="2200" b="1" dirty="0" err="1">
                <a:latin typeface="Roboto Thin" pitchFamily="2" charset="0"/>
                <a:ea typeface="Roboto Thin" pitchFamily="2" charset="0"/>
              </a:rPr>
              <a:t>titores</a:t>
            </a:r>
            <a:r>
              <a:rPr lang="es-ES" sz="2200" b="1" dirty="0">
                <a:latin typeface="Roboto Thin" pitchFamily="2" charset="0"/>
                <a:ea typeface="Roboto Thin" pitchFamily="2" charset="0"/>
              </a:rPr>
              <a:t> de tese e </a:t>
            </a:r>
            <a:r>
              <a:rPr lang="es-ES" sz="2200" b="1" dirty="0" err="1">
                <a:latin typeface="Roboto Thin" pitchFamily="2" charset="0"/>
                <a:ea typeface="Roboto Thin" pitchFamily="2" charset="0"/>
              </a:rPr>
              <a:t>membros</a:t>
            </a:r>
            <a:r>
              <a:rPr lang="es-ES" sz="2200" b="1" dirty="0">
                <a:latin typeface="Roboto Thin" pitchFamily="2" charset="0"/>
                <a:ea typeface="Roboto Thin" pitchFamily="2" charset="0"/>
              </a:rPr>
              <a:t> dos </a:t>
            </a:r>
            <a:r>
              <a:rPr lang="es-ES" sz="2200" b="1" dirty="0" err="1">
                <a:latin typeface="Roboto Thin" pitchFamily="2" charset="0"/>
                <a:ea typeface="Roboto Thin" pitchFamily="2" charset="0"/>
              </a:rPr>
              <a:t>tribunais</a:t>
            </a:r>
            <a:r>
              <a:rPr lang="es-ES" sz="2200" b="1" dirty="0">
                <a:latin typeface="Roboto Thin" pitchFamily="2" charset="0"/>
                <a:ea typeface="Roboto Thin" pitchFamily="2" charset="0"/>
              </a:rPr>
              <a:t> + teses </a:t>
            </a:r>
            <a:r>
              <a:rPr lang="es-ES" sz="2200" b="1" dirty="0" err="1">
                <a:latin typeface="Roboto Thin" pitchFamily="2" charset="0"/>
                <a:ea typeface="Roboto Thin" pitchFamily="2" charset="0"/>
              </a:rPr>
              <a:t>internacionais</a:t>
            </a:r>
            <a:r>
              <a:rPr lang="es-ES" sz="2200" b="1" dirty="0">
                <a:latin typeface="Roboto Thin" pitchFamily="2" charset="0"/>
                <a:ea typeface="Roboto Thin" pitchFamily="2" charset="0"/>
              </a:rPr>
              <a:t> + captación </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Códigos de boas prácticas (EIDO, supervisión). </a:t>
            </a:r>
            <a:r>
              <a:rPr lang="es-ES" sz="2200" b="1" dirty="0" err="1">
                <a:latin typeface="Roboto Thin" pitchFamily="2" charset="0"/>
                <a:ea typeface="Roboto Thin" pitchFamily="2" charset="0"/>
              </a:rPr>
              <a:t>Integridade</a:t>
            </a:r>
            <a:r>
              <a:rPr lang="es-ES" sz="2200" b="1" dirty="0">
                <a:latin typeface="Roboto Thin" pitchFamily="2" charset="0"/>
                <a:ea typeface="Roboto Thin" pitchFamily="2" charset="0"/>
              </a:rPr>
              <a:t> científica</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Información pública e </a:t>
            </a:r>
            <a:r>
              <a:rPr lang="es-ES" sz="2200" b="1" dirty="0" err="1">
                <a:latin typeface="Roboto Thin" pitchFamily="2" charset="0"/>
                <a:ea typeface="Roboto Thin" pitchFamily="2" charset="0"/>
              </a:rPr>
              <a:t>rendemento</a:t>
            </a:r>
            <a:r>
              <a:rPr lang="es-ES" sz="2200" b="1" dirty="0">
                <a:latin typeface="Roboto Thin" pitchFamily="2" charset="0"/>
                <a:ea typeface="Roboto Thin" pitchFamily="2" charset="0"/>
              </a:rPr>
              <a:t> de contas: web accesible e actualizada (PD +EIDO + institucional), multilingüe + </a:t>
            </a:r>
            <a:r>
              <a:rPr lang="es-ES" sz="2200" b="1" dirty="0" err="1">
                <a:latin typeface="Roboto Thin" pitchFamily="2" charset="0"/>
                <a:ea typeface="Roboto Thin" pitchFamily="2" charset="0"/>
              </a:rPr>
              <a:t>rrss</a:t>
            </a:r>
            <a:r>
              <a:rPr lang="es-ES" sz="2200" b="1" dirty="0">
                <a:latin typeface="Roboto Thin" pitchFamily="2" charset="0"/>
                <a:ea typeface="Roboto Thin" pitchFamily="2" charset="0"/>
              </a:rPr>
              <a:t> + </a:t>
            </a:r>
            <a:r>
              <a:rPr lang="es-ES" sz="2200" b="1" dirty="0" err="1">
                <a:latin typeface="Roboto Thin" pitchFamily="2" charset="0"/>
                <a:ea typeface="Roboto Thin" pitchFamily="2" charset="0"/>
              </a:rPr>
              <a:t>Moovi</a:t>
            </a:r>
            <a:r>
              <a:rPr lang="es-ES" sz="2200" b="1" dirty="0">
                <a:latin typeface="Roboto Thin" pitchFamily="2" charset="0"/>
                <a:ea typeface="Roboto Thin" pitchFamily="2" charset="0"/>
              </a:rPr>
              <a:t> + </a:t>
            </a:r>
            <a:r>
              <a:rPr lang="es-ES" sz="2200" b="1" dirty="0" err="1">
                <a:latin typeface="Roboto Thin" pitchFamily="2" charset="0"/>
                <a:ea typeface="Roboto Thin" pitchFamily="2" charset="0"/>
              </a:rPr>
              <a:t>mensaxería</a:t>
            </a:r>
            <a:r>
              <a:rPr lang="es-ES" sz="2200" b="1" dirty="0">
                <a:latin typeface="Roboto Thin" pitchFamily="2" charset="0"/>
                <a:ea typeface="Roboto Thin" pitchFamily="2" charset="0"/>
              </a:rPr>
              <a:t> + órganos de </a:t>
            </a:r>
            <a:r>
              <a:rPr lang="es-ES" sz="2200" b="1" dirty="0" err="1">
                <a:latin typeface="Roboto Thin" pitchFamily="2" charset="0"/>
                <a:ea typeface="Roboto Thin" pitchFamily="2" charset="0"/>
              </a:rPr>
              <a:t>goberno</a:t>
            </a:r>
            <a:r>
              <a:rPr lang="es-ES" sz="2200" b="1" dirty="0">
                <a:latin typeface="Roboto Thin" pitchFamily="2" charset="0"/>
                <a:ea typeface="Roboto Thin" pitchFamily="2" charset="0"/>
              </a:rPr>
              <a:t> da EIDO </a:t>
            </a:r>
            <a:r>
              <a:rPr lang="es-ES" sz="2200" b="1" dirty="0">
                <a:latin typeface="Roboto Thin" pitchFamily="2" charset="0"/>
                <a:ea typeface="Roboto Thin" pitchFamily="2" charset="0"/>
                <a:sym typeface="Symbol" panose="05050102010706020507" pitchFamily="18" charset="2"/>
              </a:rPr>
              <a:t></a:t>
            </a:r>
            <a:r>
              <a:rPr lang="es-ES" sz="2200" b="1" dirty="0">
                <a:latin typeface="Roboto Thin" pitchFamily="2" charset="0"/>
                <a:ea typeface="Roboto Thin" pitchFamily="2" charset="0"/>
              </a:rPr>
              <a:t> interacción cos grupos de interese e </a:t>
            </a:r>
            <a:r>
              <a:rPr lang="es-ES" sz="2200" b="1" dirty="0" err="1">
                <a:latin typeface="Roboto Thin" pitchFamily="2" charset="0"/>
                <a:ea typeface="Roboto Thin" pitchFamily="2" charset="0"/>
              </a:rPr>
              <a:t>proxección</a:t>
            </a:r>
            <a:r>
              <a:rPr lang="es-ES" sz="2200" b="1" dirty="0">
                <a:latin typeface="Roboto Thin" pitchFamily="2" charset="0"/>
                <a:ea typeface="Roboto Thin" pitchFamily="2" charset="0"/>
              </a:rPr>
              <a:t> social </a:t>
            </a:r>
          </a:p>
        </p:txBody>
      </p:sp>
    </p:spTree>
    <p:extLst>
      <p:ext uri="{BB962C8B-B14F-4D97-AF65-F5344CB8AC3E}">
        <p14:creationId xmlns:p14="http://schemas.microsoft.com/office/powerpoint/2010/main" val="4969536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13BB9-8D02-CD5C-3BAE-AF7781AEA8FF}"/>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ED5BF3B4-FF24-0443-F253-16C338FC6FD2}"/>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a:solidFill>
                  <a:schemeClr val="bg1"/>
                </a:solidFill>
                <a:effectLst>
                  <a:outerShdw blurRad="38100" dist="38100" dir="2700000" algn="tl">
                    <a:srgbClr val="000000">
                      <a:alpha val="43137"/>
                    </a:srgbClr>
                  </a:outerShdw>
                </a:effectLst>
              </a:rPr>
              <a:t>5. </a:t>
            </a:r>
            <a:r>
              <a:rPr lang="es-ES" sz="4000">
                <a:solidFill>
                  <a:schemeClr val="bg1"/>
                </a:solidFill>
                <a:effectLst>
                  <a:outerShdw blurRad="38100" dist="38100" dir="2700000" algn="tl">
                    <a:srgbClr val="000000">
                      <a:alpha val="43137"/>
                    </a:srgbClr>
                  </a:outerShdw>
                </a:effectLst>
              </a:rPr>
              <a:t>Información sobre a certificación do SGC da EIDO</a:t>
            </a:r>
            <a:br>
              <a:rPr lang="es-ES" sz="400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sp>
        <p:nvSpPr>
          <p:cNvPr id="3" name="Marcador de contenido 1">
            <a:extLst>
              <a:ext uri="{FF2B5EF4-FFF2-40B4-BE49-F238E27FC236}">
                <a16:creationId xmlns:a16="http://schemas.microsoft.com/office/drawing/2014/main" id="{7EBA41B9-6145-3B66-DD24-074353D08B2B}"/>
              </a:ext>
            </a:extLst>
          </p:cNvPr>
          <p:cNvSpPr txBox="1">
            <a:spLocks/>
          </p:cNvSpPr>
          <p:nvPr/>
        </p:nvSpPr>
        <p:spPr>
          <a:xfrm>
            <a:off x="393471" y="901628"/>
            <a:ext cx="11301983" cy="5114221"/>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ASPECTOS CLAVE SOBRE A CERTIFICACIÓN DO SCG DA EIDO</a:t>
            </a:r>
            <a:r>
              <a:rPr lang="gl-ES" sz="2400" b="1" dirty="0">
                <a:latin typeface="Roboto Thin" pitchFamily="2" charset="0"/>
                <a:ea typeface="Roboto Thin" pitchFamily="2" charset="0"/>
              </a:rPr>
              <a:t>:</a:t>
            </a:r>
          </a:p>
          <a:p>
            <a:pPr fontAlgn="base">
              <a:lnSpc>
                <a:spcPct val="100000"/>
              </a:lnSpc>
              <a:buFontTx/>
              <a:buChar char="-"/>
            </a:pPr>
            <a:endParaRPr lang="gl-ES" sz="1000" b="1" dirty="0">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err="1">
                <a:latin typeface="Roboto Thin" pitchFamily="2" charset="0"/>
                <a:ea typeface="Roboto Thin" pitchFamily="2" charset="0"/>
              </a:rPr>
              <a:t>Rexistros</a:t>
            </a:r>
            <a:r>
              <a:rPr lang="es-ES" sz="2200" b="1" dirty="0">
                <a:latin typeface="Roboto Thin" pitchFamily="2" charset="0"/>
                <a:ea typeface="Roboto Thin" pitchFamily="2" charset="0"/>
              </a:rPr>
              <a:t> de </a:t>
            </a:r>
            <a:r>
              <a:rPr lang="es-ES" sz="2200" b="1" dirty="0" err="1">
                <a:latin typeface="Roboto Thin" pitchFamily="2" charset="0"/>
                <a:ea typeface="Roboto Thin" pitchFamily="2" charset="0"/>
              </a:rPr>
              <a:t>calidade</a:t>
            </a:r>
            <a:r>
              <a:rPr lang="es-ES" sz="2200" b="1" dirty="0">
                <a:latin typeface="Roboto Thin" pitchFamily="2" charset="0"/>
                <a:ea typeface="Roboto Thin" pitchFamily="2" charset="0"/>
              </a:rPr>
              <a:t> / </a:t>
            </a:r>
            <a:r>
              <a:rPr lang="es-ES" sz="2200" b="1" dirty="0" err="1">
                <a:latin typeface="Roboto Thin" pitchFamily="2" charset="0"/>
                <a:ea typeface="Roboto Thin" pitchFamily="2" charset="0"/>
              </a:rPr>
              <a:t>xestión</a:t>
            </a:r>
            <a:r>
              <a:rPr lang="es-ES" sz="2200" b="1" dirty="0">
                <a:latin typeface="Roboto Thin" pitchFamily="2" charset="0"/>
                <a:ea typeface="Roboto Thin" pitchFamily="2" charset="0"/>
              </a:rPr>
              <a:t> documental: </a:t>
            </a:r>
            <a:r>
              <a:rPr lang="es-ES" sz="2200" b="1" dirty="0" err="1">
                <a:latin typeface="Roboto Thin" pitchFamily="2" charset="0"/>
                <a:ea typeface="Roboto Thin" pitchFamily="2" charset="0"/>
              </a:rPr>
              <a:t>funcionamento</a:t>
            </a:r>
            <a:r>
              <a:rPr lang="es-ES" sz="2200" b="1" dirty="0">
                <a:latin typeface="Roboto Thin" pitchFamily="2" charset="0"/>
                <a:ea typeface="Roboto Thin" pitchFamily="2" charset="0"/>
              </a:rPr>
              <a:t> da aplicación do SGC + </a:t>
            </a:r>
            <a:r>
              <a:rPr lang="es-ES" sz="2200" b="1" dirty="0" err="1">
                <a:latin typeface="Roboto Thin" pitchFamily="2" charset="0"/>
                <a:ea typeface="Roboto Thin" pitchFamily="2" charset="0"/>
              </a:rPr>
              <a:t>outras</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aplicacións</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Xescampus</a:t>
            </a:r>
            <a:r>
              <a:rPr lang="es-ES" sz="2200" b="1" dirty="0">
                <a:latin typeface="Roboto Thin" pitchFamily="2" charset="0"/>
                <a:ea typeface="Roboto Thin" pitchFamily="2" charset="0"/>
              </a:rPr>
              <a:t> + MOOVI + aplicación QSP...)</a:t>
            </a:r>
            <a:endParaRPr lang="es-ES" sz="2200" b="1" dirty="0">
              <a:solidFill>
                <a:srgbClr val="FF0000"/>
              </a:solidFill>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err="1">
                <a:latin typeface="Roboto Thin" pitchFamily="2" charset="0"/>
                <a:ea typeface="Roboto Thin" pitchFamily="2" charset="0"/>
              </a:rPr>
              <a:t>Xestión</a:t>
            </a:r>
            <a:r>
              <a:rPr lang="es-ES" sz="2200" b="1" dirty="0">
                <a:latin typeface="Roboto Thin" pitchFamily="2" charset="0"/>
                <a:ea typeface="Roboto Thin" pitchFamily="2" charset="0"/>
              </a:rPr>
              <a:t> da información: avances cara a automatización (indicadores de PD + procesos + EIDO). </a:t>
            </a:r>
            <a:r>
              <a:rPr lang="es-ES" sz="2200" b="1" dirty="0" err="1">
                <a:latin typeface="Roboto Thin" pitchFamily="2" charset="0"/>
                <a:ea typeface="Roboto Thin" pitchFamily="2" charset="0"/>
              </a:rPr>
              <a:t>Dispoñibilidade</a:t>
            </a:r>
            <a:r>
              <a:rPr lang="es-ES" sz="2200" b="1" dirty="0">
                <a:latin typeface="Roboto Thin" pitchFamily="2" charset="0"/>
                <a:ea typeface="Roboto Thin" pitchFamily="2" charset="0"/>
              </a:rPr>
              <a:t> de datos + soporte da UAP. Portal de Transparencia. Relación con </a:t>
            </a:r>
            <a:r>
              <a:rPr lang="es-ES" sz="2200" b="1" dirty="0" err="1">
                <a:latin typeface="Roboto Thin" pitchFamily="2" charset="0"/>
                <a:ea typeface="Roboto Thin" pitchFamily="2" charset="0"/>
              </a:rPr>
              <a:t>outras</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univs</a:t>
            </a:r>
            <a:r>
              <a:rPr lang="es-ES" sz="2200" b="1" dirty="0">
                <a:latin typeface="Roboto Thin" pitchFamily="2" charset="0"/>
                <a:ea typeface="Roboto Thin" pitchFamily="2" charset="0"/>
              </a:rPr>
              <a:t>. Indicadores interuniversitarios </a:t>
            </a:r>
            <a:r>
              <a:rPr lang="es-ES" sz="2200" b="1" dirty="0" err="1">
                <a:latin typeface="Roboto Thin" pitchFamily="2" charset="0"/>
                <a:ea typeface="Roboto Thin" pitchFamily="2" charset="0"/>
              </a:rPr>
              <a:t>maioritariamente</a:t>
            </a:r>
            <a:r>
              <a:rPr lang="es-ES" sz="2200" b="1" dirty="0">
                <a:latin typeface="Roboto Thin" pitchFamily="2" charset="0"/>
                <a:ea typeface="Roboto Thin" pitchFamily="2" charset="0"/>
              </a:rPr>
              <a:t> </a:t>
            </a:r>
            <a:r>
              <a:rPr lang="es-ES" sz="2200" b="1" dirty="0" err="1">
                <a:latin typeface="Roboto Thin" pitchFamily="2" charset="0"/>
                <a:ea typeface="Roboto Thin" pitchFamily="2" charset="0"/>
              </a:rPr>
              <a:t>dispoñibles</a:t>
            </a:r>
            <a:r>
              <a:rPr lang="es-ES" sz="2200" b="1" dirty="0">
                <a:latin typeface="Roboto Thin" pitchFamily="2" charset="0"/>
                <a:ea typeface="Roboto Thin" pitchFamily="2" charset="0"/>
              </a:rPr>
              <a:t> </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Procesos de </a:t>
            </a:r>
            <a:r>
              <a:rPr lang="es-ES" sz="2200" b="1" dirty="0" err="1">
                <a:latin typeface="Roboto Thin" pitchFamily="2" charset="0"/>
                <a:ea typeface="Roboto Thin" pitchFamily="2" charset="0"/>
              </a:rPr>
              <a:t>xestión</a:t>
            </a:r>
            <a:r>
              <a:rPr lang="es-ES" sz="2200" b="1" dirty="0">
                <a:latin typeface="Roboto Thin" pitchFamily="2" charset="0"/>
                <a:ea typeface="Roboto Thin" pitchFamily="2" charset="0"/>
              </a:rPr>
              <a:t> académico-administrativa </a:t>
            </a:r>
            <a:r>
              <a:rPr lang="es-ES" sz="2200" b="1" dirty="0" err="1">
                <a:latin typeface="Roboto Thin" pitchFamily="2" charset="0"/>
                <a:ea typeface="Roboto Thin" pitchFamily="2" charset="0"/>
              </a:rPr>
              <a:t>despregados</a:t>
            </a:r>
            <a:r>
              <a:rPr lang="es-ES" sz="2200" b="1" dirty="0">
                <a:latin typeface="Roboto Thin" pitchFamily="2" charset="0"/>
                <a:ea typeface="Roboto Thin" pitchFamily="2" charset="0"/>
              </a:rPr>
              <a:t> e conforme a </a:t>
            </a:r>
            <a:r>
              <a:rPr lang="es-ES" sz="2200" b="1" dirty="0" err="1">
                <a:latin typeface="Roboto Thin" pitchFamily="2" charset="0"/>
                <a:ea typeface="Roboto Thin" pitchFamily="2" charset="0"/>
              </a:rPr>
              <a:t>lexislación</a:t>
            </a:r>
            <a:r>
              <a:rPr lang="es-ES" sz="2200" b="1" dirty="0">
                <a:latin typeface="Roboto Thin" pitchFamily="2" charset="0"/>
                <a:ea typeface="Roboto Thin" pitchFamily="2" charset="0"/>
              </a:rPr>
              <a:t>: información + acceso + admisión + atención + evolución + expedición títulos. </a:t>
            </a:r>
            <a:r>
              <a:rPr lang="es-ES" sz="2200" b="1" dirty="0" err="1">
                <a:latin typeface="Roboto Thin" pitchFamily="2" charset="0"/>
                <a:ea typeface="Roboto Thin" pitchFamily="2" charset="0"/>
              </a:rPr>
              <a:t>Estudantado</a:t>
            </a:r>
            <a:r>
              <a:rPr lang="es-ES" sz="2200" b="1" dirty="0">
                <a:latin typeface="Roboto Thin" pitchFamily="2" charset="0"/>
                <a:ea typeface="Roboto Thin" pitchFamily="2" charset="0"/>
              </a:rPr>
              <a:t> con necesidades </a:t>
            </a:r>
            <a:r>
              <a:rPr lang="es-ES" sz="2200" b="1" dirty="0" err="1">
                <a:latin typeface="Roboto Thin" pitchFamily="2" charset="0"/>
                <a:ea typeface="Roboto Thin" pitchFamily="2" charset="0"/>
              </a:rPr>
              <a:t>especiais</a:t>
            </a:r>
            <a:r>
              <a:rPr lang="es-ES" sz="2200" b="1" dirty="0">
                <a:latin typeface="Roboto Thin" pitchFamily="2" charset="0"/>
                <a:ea typeface="Roboto Thin" pitchFamily="2" charset="0"/>
              </a:rPr>
              <a:t> </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Cualificación do PDI: acreditación por </a:t>
            </a:r>
            <a:r>
              <a:rPr lang="es-ES" sz="2200" b="1" dirty="0" err="1">
                <a:latin typeface="Roboto Thin" pitchFamily="2" charset="0"/>
                <a:ea typeface="Roboto Thin" pitchFamily="2" charset="0"/>
              </a:rPr>
              <a:t>axencias</a:t>
            </a:r>
            <a:r>
              <a:rPr lang="es-ES" sz="2200" b="1" dirty="0">
                <a:latin typeface="Roboto Thin" pitchFamily="2" charset="0"/>
                <a:ea typeface="Roboto Thin" pitchFamily="2" charset="0"/>
              </a:rPr>
              <a:t> de </a:t>
            </a:r>
            <a:r>
              <a:rPr lang="es-ES" sz="2200" b="1" dirty="0" err="1">
                <a:latin typeface="Roboto Thin" pitchFamily="2" charset="0"/>
                <a:ea typeface="Roboto Thin" pitchFamily="2" charset="0"/>
              </a:rPr>
              <a:t>calidade</a:t>
            </a:r>
            <a:r>
              <a:rPr lang="es-ES" sz="2200" b="1" dirty="0">
                <a:latin typeface="Roboto Thin" pitchFamily="2" charset="0"/>
                <a:ea typeface="Roboto Thin" pitchFamily="2" charset="0"/>
              </a:rPr>
              <a:t> + formación continua (+</a:t>
            </a:r>
            <a:r>
              <a:rPr lang="es-ES" sz="2200" b="1" dirty="0" err="1">
                <a:latin typeface="Roboto Thin" pitchFamily="2" charset="0"/>
                <a:ea typeface="Roboto Thin" pitchFamily="2" charset="0"/>
              </a:rPr>
              <a:t>hr</a:t>
            </a:r>
            <a:r>
              <a:rPr lang="es-ES" sz="2200" b="1" dirty="0">
                <a:latin typeface="Roboto Thin" pitchFamily="2" charset="0"/>
                <a:ea typeface="Roboto Thin" pitchFamily="2" charset="0"/>
              </a:rPr>
              <a:t>) + mecanismos específicos de acreditación (dirección e </a:t>
            </a:r>
            <a:r>
              <a:rPr lang="es-ES" sz="2200" b="1" dirty="0" err="1">
                <a:latin typeface="Roboto Thin" pitchFamily="2" charset="0"/>
                <a:ea typeface="Roboto Thin" pitchFamily="2" charset="0"/>
              </a:rPr>
              <a:t>membros</a:t>
            </a:r>
            <a:r>
              <a:rPr lang="es-ES" sz="2200" b="1" dirty="0">
                <a:latin typeface="Roboto Thin" pitchFamily="2" charset="0"/>
                <a:ea typeface="Roboto Thin" pitchFamily="2" charset="0"/>
              </a:rPr>
              <a:t> de </a:t>
            </a:r>
            <a:r>
              <a:rPr lang="es-ES" sz="2200" b="1" dirty="0" err="1">
                <a:latin typeface="Roboto Thin" pitchFamily="2" charset="0"/>
                <a:ea typeface="Roboto Thin" pitchFamily="2" charset="0"/>
              </a:rPr>
              <a:t>tribunais</a:t>
            </a:r>
            <a:r>
              <a:rPr lang="es-ES" sz="2200" b="1" dirty="0">
                <a:latin typeface="Roboto Thin" pitchFamily="2" charset="0"/>
                <a:ea typeface="Roboto Thin" pitchFamily="2" charset="0"/>
              </a:rPr>
              <a:t>)</a:t>
            </a: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PTXAS: suficiencia e cualificación / capacitación orientada </a:t>
            </a:r>
            <a:r>
              <a:rPr lang="es-ES" sz="2200" b="1" dirty="0" err="1">
                <a:latin typeface="Roboto Thin" pitchFamily="2" charset="0"/>
                <a:ea typeface="Roboto Thin" pitchFamily="2" charset="0"/>
              </a:rPr>
              <a:t>ás</a:t>
            </a:r>
            <a:r>
              <a:rPr lang="es-ES" sz="2200" b="1" dirty="0">
                <a:latin typeface="Roboto Thin" pitchFamily="2" charset="0"/>
                <a:ea typeface="Roboto Thin" pitchFamily="2" charset="0"/>
              </a:rPr>
              <a:t> necesidades dos </a:t>
            </a:r>
            <a:r>
              <a:rPr lang="es-ES" sz="2200" b="1" dirty="0" err="1">
                <a:latin typeface="Roboto Thin" pitchFamily="2" charset="0"/>
                <a:ea typeface="Roboto Thin" pitchFamily="2" charset="0"/>
              </a:rPr>
              <a:t>estudos</a:t>
            </a:r>
            <a:r>
              <a:rPr lang="es-ES" sz="2200" b="1" dirty="0">
                <a:latin typeface="Roboto Thin" pitchFamily="2" charset="0"/>
                <a:ea typeface="Roboto Thin" pitchFamily="2" charset="0"/>
              </a:rPr>
              <a:t> de </a:t>
            </a:r>
            <a:r>
              <a:rPr lang="es-ES" sz="2200" b="1" dirty="0" err="1">
                <a:latin typeface="Roboto Thin" pitchFamily="2" charset="0"/>
                <a:ea typeface="Roboto Thin" pitchFamily="2" charset="0"/>
              </a:rPr>
              <a:t>doutoramento</a:t>
            </a:r>
            <a:r>
              <a:rPr lang="es-ES" sz="2200" b="1" dirty="0">
                <a:latin typeface="Roboto Thin" pitchFamily="2" charset="0"/>
                <a:ea typeface="Roboto Thin" pitchFamily="2" charset="0"/>
              </a:rPr>
              <a:t> </a:t>
            </a:r>
          </a:p>
        </p:txBody>
      </p:sp>
    </p:spTree>
    <p:extLst>
      <p:ext uri="{BB962C8B-B14F-4D97-AF65-F5344CB8AC3E}">
        <p14:creationId xmlns:p14="http://schemas.microsoft.com/office/powerpoint/2010/main" val="1633023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5BEA1-715A-854C-85E9-9028EBF4B288}"/>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D36DB9E2-7A18-2365-EBDE-5FD8E40AC0C8}"/>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a:solidFill>
                  <a:schemeClr val="bg1"/>
                </a:solidFill>
                <a:effectLst>
                  <a:outerShdw blurRad="38100" dist="38100" dir="2700000" algn="tl">
                    <a:srgbClr val="000000">
                      <a:alpha val="43137"/>
                    </a:srgbClr>
                  </a:outerShdw>
                </a:effectLst>
              </a:rPr>
              <a:t>5. </a:t>
            </a:r>
            <a:r>
              <a:rPr lang="es-ES" sz="4000">
                <a:solidFill>
                  <a:schemeClr val="bg1"/>
                </a:solidFill>
                <a:effectLst>
                  <a:outerShdw blurRad="38100" dist="38100" dir="2700000" algn="tl">
                    <a:srgbClr val="000000">
                      <a:alpha val="43137"/>
                    </a:srgbClr>
                  </a:outerShdw>
                </a:effectLst>
              </a:rPr>
              <a:t>Información sobre a certificación do SGC da EIDO</a:t>
            </a:r>
            <a:br>
              <a:rPr lang="es-ES" sz="4000">
                <a:solidFill>
                  <a:schemeClr val="bg1"/>
                </a:solidFill>
                <a:effectLst>
                  <a:outerShdw blurRad="38100" dist="38100" dir="2700000" algn="tl">
                    <a:srgbClr val="000000">
                      <a:alpha val="43137"/>
                    </a:srgbClr>
                  </a:outerShdw>
                </a:effectLst>
              </a:rPr>
            </a:br>
            <a:endParaRPr lang="gl-ES" sz="4000" dirty="0">
              <a:solidFill>
                <a:schemeClr val="bg1"/>
              </a:solidFill>
              <a:effectLst>
                <a:outerShdw blurRad="38100" dist="38100" dir="2700000" algn="tl">
                  <a:srgbClr val="000000">
                    <a:alpha val="43137"/>
                  </a:srgbClr>
                </a:outerShdw>
              </a:effectLst>
            </a:endParaRPr>
          </a:p>
        </p:txBody>
      </p:sp>
      <p:sp>
        <p:nvSpPr>
          <p:cNvPr id="3" name="Marcador de contenido 1">
            <a:extLst>
              <a:ext uri="{FF2B5EF4-FFF2-40B4-BE49-F238E27FC236}">
                <a16:creationId xmlns:a16="http://schemas.microsoft.com/office/drawing/2014/main" id="{E4574B52-88B5-8810-BECD-DDBC3AA93672}"/>
              </a:ext>
            </a:extLst>
          </p:cNvPr>
          <p:cNvSpPr txBox="1">
            <a:spLocks/>
          </p:cNvSpPr>
          <p:nvPr/>
        </p:nvSpPr>
        <p:spPr>
          <a:xfrm>
            <a:off x="393471" y="1199692"/>
            <a:ext cx="11301983" cy="4283224"/>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ASPECTOS CLAVE SOBRE A CERTIFICACIÓN DO SCG DA EIDO</a:t>
            </a:r>
            <a:r>
              <a:rPr lang="gl-ES" sz="2400" b="1" dirty="0">
                <a:latin typeface="Roboto Thin" pitchFamily="2" charset="0"/>
                <a:ea typeface="Roboto Thin" pitchFamily="2" charset="0"/>
              </a:rPr>
              <a:t>:</a:t>
            </a:r>
          </a:p>
          <a:p>
            <a:pPr fontAlgn="base">
              <a:lnSpc>
                <a:spcPct val="100000"/>
              </a:lnSpc>
              <a:buFontTx/>
              <a:buChar char="-"/>
            </a:pPr>
            <a:endParaRPr lang="gl-ES" sz="1000" b="1" dirty="0">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err="1">
                <a:latin typeface="Roboto Thin" pitchFamily="2" charset="0"/>
                <a:ea typeface="Roboto Thin" pitchFamily="2" charset="0"/>
              </a:rPr>
              <a:t>Financiamento</a:t>
            </a:r>
            <a:r>
              <a:rPr lang="es-ES" sz="2200" b="1" dirty="0">
                <a:latin typeface="Roboto Thin" pitchFamily="2" charset="0"/>
                <a:ea typeface="Roboto Thin" pitchFamily="2" charset="0"/>
              </a:rPr>
              <a:t> (PD + EIDO + institucional), recursos e </a:t>
            </a:r>
            <a:r>
              <a:rPr lang="es-ES" sz="2200" b="1" dirty="0" err="1">
                <a:latin typeface="Roboto Thin" pitchFamily="2" charset="0"/>
                <a:ea typeface="Roboto Thin" pitchFamily="2" charset="0"/>
              </a:rPr>
              <a:t>equipamento</a:t>
            </a:r>
            <a:r>
              <a:rPr lang="es-ES" sz="2200" b="1" dirty="0">
                <a:latin typeface="Roboto Thin" pitchFamily="2" charset="0"/>
                <a:ea typeface="Roboto Thin" pitchFamily="2" charset="0"/>
              </a:rPr>
              <a:t>/</a:t>
            </a:r>
            <a:r>
              <a:rPr lang="es-ES" sz="2200" b="1" dirty="0" err="1">
                <a:latin typeface="Roboto Thin" pitchFamily="2" charset="0"/>
                <a:ea typeface="Roboto Thin" pitchFamily="2" charset="0"/>
              </a:rPr>
              <a:t>infraestrutura</a:t>
            </a:r>
            <a:r>
              <a:rPr lang="es-ES" sz="2200" b="1" dirty="0">
                <a:latin typeface="Roboto Thin" pitchFamily="2" charset="0"/>
                <a:ea typeface="Roboto Thin" pitchFamily="2" charset="0"/>
              </a:rPr>
              <a:t> físico-virtual </a:t>
            </a:r>
            <a:r>
              <a:rPr lang="es-ES" sz="2200" b="1" dirty="0" err="1">
                <a:latin typeface="Roboto Thin" pitchFamily="2" charset="0"/>
                <a:ea typeface="Roboto Thin" pitchFamily="2" charset="0"/>
              </a:rPr>
              <a:t>dispoñible</a:t>
            </a:r>
            <a:r>
              <a:rPr lang="es-ES" sz="2200" b="1" dirty="0">
                <a:latin typeface="Roboto Thin" pitchFamily="2" charset="0"/>
                <a:ea typeface="Roboto Thin" pitchFamily="2" charset="0"/>
              </a:rPr>
              <a:t>. Normativas de </a:t>
            </a:r>
            <a:r>
              <a:rPr lang="es-ES" sz="2200" b="1" dirty="0" err="1">
                <a:latin typeface="Roboto Thin" pitchFamily="2" charset="0"/>
                <a:ea typeface="Roboto Thin" pitchFamily="2" charset="0"/>
              </a:rPr>
              <a:t>accesibilidade</a:t>
            </a:r>
            <a:r>
              <a:rPr lang="es-ES" sz="2200" b="1" dirty="0">
                <a:latin typeface="Roboto Thin" pitchFamily="2" charset="0"/>
                <a:ea typeface="Roboto Thin" pitchFamily="2" charset="0"/>
              </a:rPr>
              <a:t> universal + </a:t>
            </a:r>
            <a:r>
              <a:rPr lang="es-ES" sz="2200" b="1" dirty="0" err="1">
                <a:latin typeface="Roboto Thin" pitchFamily="2" charset="0"/>
                <a:ea typeface="Roboto Thin" pitchFamily="2" charset="0"/>
              </a:rPr>
              <a:t>seguridade</a:t>
            </a:r>
            <a:r>
              <a:rPr lang="es-ES" sz="2200" b="1" dirty="0">
                <a:latin typeface="Roboto Thin" pitchFamily="2" charset="0"/>
                <a:ea typeface="Roboto Thin" pitchFamily="2" charset="0"/>
              </a:rPr>
              <a:t> + prevención + boas prácticas </a:t>
            </a:r>
            <a:r>
              <a:rPr lang="es-ES" sz="2200" b="1" dirty="0" err="1">
                <a:latin typeface="Roboto Thin" pitchFamily="2" charset="0"/>
                <a:ea typeface="Roboto Thin" pitchFamily="2" charset="0"/>
              </a:rPr>
              <a:t>medioambientais</a:t>
            </a:r>
            <a:r>
              <a:rPr lang="es-ES" sz="2200" b="1" dirty="0">
                <a:latin typeface="Roboto Thin" pitchFamily="2" charset="0"/>
                <a:ea typeface="Roboto Thin" pitchFamily="2" charset="0"/>
              </a:rPr>
              <a:t> </a:t>
            </a:r>
            <a:endParaRPr lang="es-ES" sz="2200" b="1" dirty="0">
              <a:solidFill>
                <a:srgbClr val="FF0000"/>
              </a:solidFill>
              <a:latin typeface="Roboto Thin" pitchFamily="2" charset="0"/>
              <a:ea typeface="Roboto Thin" pitchFamily="2" charset="0"/>
            </a:endParaRPr>
          </a:p>
          <a:p>
            <a:pPr marL="719138" indent="-177800" fontAlgn="base">
              <a:lnSpc>
                <a:spcPct val="100000"/>
              </a:lnSpc>
              <a:spcBef>
                <a:spcPts val="0"/>
              </a:spcBef>
              <a:spcAft>
                <a:spcPts val="600"/>
              </a:spcAft>
            </a:pPr>
            <a:r>
              <a:rPr lang="es-ES" sz="2200" b="1" dirty="0">
                <a:latin typeface="Roboto Thin" pitchFamily="2" charset="0"/>
                <a:ea typeface="Roboto Thin" pitchFamily="2" charset="0"/>
              </a:rPr>
              <a:t>Satisfacción: sistema estable, implantado, harmonizado + </a:t>
            </a:r>
            <a:r>
              <a:rPr lang="es-ES" sz="2200" b="1" dirty="0" err="1">
                <a:latin typeface="Roboto Thin" pitchFamily="2" charset="0"/>
                <a:ea typeface="Roboto Thin" pitchFamily="2" charset="0"/>
              </a:rPr>
              <a:t>bos</a:t>
            </a:r>
            <a:r>
              <a:rPr lang="es-ES" sz="2200" b="1" dirty="0">
                <a:latin typeface="Roboto Thin" pitchFamily="2" charset="0"/>
                <a:ea typeface="Roboto Thin" pitchFamily="2" charset="0"/>
              </a:rPr>
              <a:t> resultados de participación </a:t>
            </a:r>
            <a:r>
              <a:rPr lang="es-ES" sz="2200" b="1" dirty="0" err="1">
                <a:latin typeface="Roboto Thin" pitchFamily="2" charset="0"/>
                <a:ea typeface="Roboto Thin" pitchFamily="2" charset="0"/>
              </a:rPr>
              <a:t>xerais</a:t>
            </a:r>
            <a:r>
              <a:rPr lang="es-ES" sz="2200" b="1" dirty="0">
                <a:latin typeface="Roboto Thin" pitchFamily="2" charset="0"/>
                <a:ea typeface="Roboto Thin" pitchFamily="2" charset="0"/>
              </a:rPr>
              <a:t> e de satisfacción (agás a situación do PAS). Frecuencias de consulta adaptadas (non sobrecarga) </a:t>
            </a:r>
            <a:r>
              <a:rPr lang="es-ES" sz="2200" b="1" dirty="0">
                <a:latin typeface="Roboto Thin" pitchFamily="2" charset="0"/>
                <a:ea typeface="Roboto Thin" pitchFamily="2" charset="0"/>
                <a:sym typeface="Symbol" panose="05050102010706020507" pitchFamily="18" charset="2"/>
              </a:rPr>
              <a:t></a:t>
            </a:r>
            <a:r>
              <a:rPr lang="es-ES" sz="2200" b="1" dirty="0">
                <a:latin typeface="Roboto Thin" pitchFamily="2" charset="0"/>
                <a:ea typeface="Roboto Thin" pitchFamily="2" charset="0"/>
              </a:rPr>
              <a:t> combinación de métodos cuantitativos (</a:t>
            </a:r>
            <a:r>
              <a:rPr lang="es-ES" sz="2200" b="1" dirty="0" err="1">
                <a:latin typeface="Roboto Thin" pitchFamily="2" charset="0"/>
                <a:ea typeface="Roboto Thin" pitchFamily="2" charset="0"/>
              </a:rPr>
              <a:t>enquisas</a:t>
            </a:r>
            <a:r>
              <a:rPr lang="es-ES" sz="2200" b="1" dirty="0">
                <a:latin typeface="Roboto Thin" pitchFamily="2" charset="0"/>
                <a:ea typeface="Roboto Thin" pitchFamily="2" charset="0"/>
              </a:rPr>
              <a:t>) + cualitativos (</a:t>
            </a:r>
            <a:r>
              <a:rPr lang="es-ES" sz="2200" b="1" dirty="0" err="1">
                <a:latin typeface="Roboto Thin" pitchFamily="2" charset="0"/>
                <a:ea typeface="Roboto Thin" pitchFamily="2" charset="0"/>
              </a:rPr>
              <a:t>focus</a:t>
            </a:r>
            <a:r>
              <a:rPr lang="es-ES" sz="2200" b="1" dirty="0">
                <a:latin typeface="Roboto Thin" pitchFamily="2" charset="0"/>
                <a:ea typeface="Roboto Thin" pitchFamily="2" charset="0"/>
              </a:rPr>
              <a:t> e grupos de </a:t>
            </a:r>
            <a:r>
              <a:rPr lang="es-ES" sz="2200" b="1" dirty="0" err="1">
                <a:latin typeface="Roboto Thin" pitchFamily="2" charset="0"/>
                <a:ea typeface="Roboto Thin" pitchFamily="2" charset="0"/>
              </a:rPr>
              <a:t>mellora</a:t>
            </a:r>
            <a:r>
              <a:rPr lang="es-ES" sz="2200" b="1" dirty="0">
                <a:latin typeface="Roboto Thin" pitchFamily="2" charset="0"/>
                <a:ea typeface="Roboto Thin" pitchFamily="2" charset="0"/>
              </a:rPr>
              <a:t>). Sistema QSP plenamente operativo. </a:t>
            </a:r>
          </a:p>
          <a:p>
            <a:pPr marL="719138" indent="-177800" fontAlgn="base">
              <a:lnSpc>
                <a:spcPct val="100000"/>
              </a:lnSpc>
              <a:spcBef>
                <a:spcPts val="0"/>
              </a:spcBef>
              <a:spcAft>
                <a:spcPts val="600"/>
              </a:spcAft>
            </a:pPr>
            <a:r>
              <a:rPr lang="pt-BR" sz="2200" b="1" dirty="0" err="1">
                <a:latin typeface="Roboto Thin" pitchFamily="2" charset="0"/>
                <a:ea typeface="Roboto Thin" pitchFamily="2" charset="0"/>
              </a:rPr>
              <a:t>Egresados</a:t>
            </a:r>
            <a:r>
              <a:rPr lang="pt-BR" sz="2200" b="1" dirty="0">
                <a:latin typeface="Roboto Thin" pitchFamily="2" charset="0"/>
                <a:ea typeface="Roboto Thin" pitchFamily="2" charset="0"/>
              </a:rPr>
              <a:t>: seguimento e feedback de </a:t>
            </a:r>
            <a:r>
              <a:rPr lang="pt-BR" sz="2200" b="1" dirty="0" err="1">
                <a:latin typeface="Roboto Thin" pitchFamily="2" charset="0"/>
                <a:ea typeface="Roboto Thin" pitchFamily="2" charset="0"/>
              </a:rPr>
              <a:t>mellora</a:t>
            </a:r>
            <a:r>
              <a:rPr lang="pt-BR" sz="2200" b="1" dirty="0">
                <a:latin typeface="Roboto Thin" pitchFamily="2" charset="0"/>
                <a:ea typeface="Roboto Thin" pitchFamily="2" charset="0"/>
              </a:rPr>
              <a:t> dos PD (seguimento polos PD + </a:t>
            </a:r>
            <a:r>
              <a:rPr lang="pt-BR" sz="2200" b="1" dirty="0" err="1">
                <a:latin typeface="Roboto Thin" pitchFamily="2" charset="0"/>
                <a:ea typeface="Roboto Thin" pitchFamily="2" charset="0"/>
              </a:rPr>
              <a:t>Observatorio</a:t>
            </a:r>
            <a:r>
              <a:rPr lang="pt-BR" sz="2200" b="1" dirty="0">
                <a:latin typeface="Roboto Thin" pitchFamily="2" charset="0"/>
                <a:ea typeface="Roboto Thin" pitchFamily="2" charset="0"/>
              </a:rPr>
              <a:t> +...)</a:t>
            </a:r>
            <a:r>
              <a:rPr lang="es-ES" sz="2200" b="1" dirty="0">
                <a:latin typeface="Roboto Thin" pitchFamily="2" charset="0"/>
                <a:ea typeface="Roboto Thin" pitchFamily="2" charset="0"/>
              </a:rPr>
              <a:t> </a:t>
            </a:r>
          </a:p>
        </p:txBody>
      </p:sp>
    </p:spTree>
    <p:extLst>
      <p:ext uri="{BB962C8B-B14F-4D97-AF65-F5344CB8AC3E}">
        <p14:creationId xmlns:p14="http://schemas.microsoft.com/office/powerpoint/2010/main" val="21332850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C4B722F-2D74-FD33-AE4D-FD9DC94FCF33}"/>
              </a:ext>
            </a:extLst>
          </p:cNvPr>
          <p:cNvPicPr>
            <a:picLocks noChangeAspect="1"/>
          </p:cNvPicPr>
          <p:nvPr/>
        </p:nvPicPr>
        <p:blipFill>
          <a:blip r:embed="rId2"/>
          <a:stretch>
            <a:fillRect/>
          </a:stretch>
        </p:blipFill>
        <p:spPr>
          <a:xfrm>
            <a:off x="479425" y="2732088"/>
            <a:ext cx="1841500" cy="3073400"/>
          </a:xfrm>
          <a:prstGeom prst="rect">
            <a:avLst/>
          </a:prstGeom>
        </p:spPr>
      </p:pic>
      <p:sp>
        <p:nvSpPr>
          <p:cNvPr id="5" name="Marcador de contenido 1">
            <a:extLst>
              <a:ext uri="{FF2B5EF4-FFF2-40B4-BE49-F238E27FC236}">
                <a16:creationId xmlns:a16="http://schemas.microsoft.com/office/drawing/2014/main" id="{60F8DCA1-BC38-155E-BDA6-81CF3CD916D1}"/>
              </a:ext>
            </a:extLst>
          </p:cNvPr>
          <p:cNvSpPr txBox="1">
            <a:spLocks/>
          </p:cNvSpPr>
          <p:nvPr/>
        </p:nvSpPr>
        <p:spPr>
          <a:xfrm>
            <a:off x="2920753" y="1824079"/>
            <a:ext cx="8781227" cy="3981409"/>
          </a:xfrm>
          <a:prstGeom prst="rect">
            <a:avLst/>
          </a:prstGeom>
        </p:spPr>
        <p:txBody>
          <a:bodyPr vert="horz" lIns="91440" tIns="45720" rIns="91440" bIns="45720" rtlCol="0" anchor="b" anchorCtr="0">
            <a:no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gl-ES" b="1" noProof="0" dirty="0"/>
              <a:t>Rolda aberta de intervencións</a:t>
            </a:r>
          </a:p>
        </p:txBody>
      </p:sp>
    </p:spTree>
    <p:extLst>
      <p:ext uri="{BB962C8B-B14F-4D97-AF65-F5344CB8AC3E}">
        <p14:creationId xmlns:p14="http://schemas.microsoft.com/office/powerpoint/2010/main" val="40834121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35B1E08-9DE9-C225-3B2D-44393FAADF35}"/>
              </a:ext>
            </a:extLst>
          </p:cNvPr>
          <p:cNvPicPr>
            <a:picLocks noChangeAspect="1"/>
          </p:cNvPicPr>
          <p:nvPr/>
        </p:nvPicPr>
        <p:blipFill>
          <a:blip r:embed="rId2"/>
          <a:stretch>
            <a:fillRect/>
          </a:stretch>
        </p:blipFill>
        <p:spPr>
          <a:xfrm>
            <a:off x="-265337" y="-269883"/>
            <a:ext cx="12722675" cy="7127883"/>
          </a:xfrm>
          <a:prstGeom prst="rect">
            <a:avLst/>
          </a:prstGeom>
        </p:spPr>
      </p:pic>
    </p:spTree>
    <p:extLst>
      <p:ext uri="{BB962C8B-B14F-4D97-AF65-F5344CB8AC3E}">
        <p14:creationId xmlns:p14="http://schemas.microsoft.com/office/powerpoint/2010/main" val="2596144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a:extLst>
              <a:ext uri="{FF2B5EF4-FFF2-40B4-BE49-F238E27FC236}">
                <a16:creationId xmlns:a16="http://schemas.microsoft.com/office/drawing/2014/main" id="{F1014B09-409A-9447-9AA3-4DAFBEB2BB9B}"/>
              </a:ext>
            </a:extLst>
          </p:cNvPr>
          <p:cNvSpPr>
            <a:spLocks noGrp="1"/>
          </p:cNvSpPr>
          <p:nvPr>
            <p:ph idx="4294967295"/>
          </p:nvPr>
        </p:nvSpPr>
        <p:spPr>
          <a:xfrm>
            <a:off x="1541687" y="2800905"/>
            <a:ext cx="9286043" cy="830997"/>
          </a:xfrm>
          <a:prstGeom prst="rect">
            <a:avLst/>
          </a:prstGeom>
        </p:spPr>
        <p:txBody>
          <a:bodyPr wrap="square" anchor="b">
            <a:spAutoFit/>
          </a:bodyPr>
          <a:lstStyle/>
          <a:p>
            <a:pPr marL="179388" indent="-179388" fontAlgn="base">
              <a:lnSpc>
                <a:spcPct val="100000"/>
              </a:lnSpc>
              <a:buNone/>
            </a:pPr>
            <a:r>
              <a:rPr lang="gl-ES" sz="2400" b="1" noProof="0" dirty="0">
                <a:latin typeface="Roboto Thin" pitchFamily="2" charset="0"/>
                <a:ea typeface="Roboto Thin" pitchFamily="2" charset="0"/>
              </a:rPr>
              <a:t>- Actas das sesións extraordinarias da Comisión de Calidade da EIDO do 9 de abril e do 15 de maio de 2026</a:t>
            </a:r>
          </a:p>
        </p:txBody>
      </p:sp>
      <p:sp>
        <p:nvSpPr>
          <p:cNvPr id="5" name="Título 2">
            <a:extLst>
              <a:ext uri="{FF2B5EF4-FFF2-40B4-BE49-F238E27FC236}">
                <a16:creationId xmlns:a16="http://schemas.microsoft.com/office/drawing/2014/main" id="{02CEDBD5-3B2F-7CEF-269E-D710886DCD76}"/>
              </a:ext>
            </a:extLst>
          </p:cNvPr>
          <p:cNvSpPr txBox="1">
            <a:spLocks/>
          </p:cNvSpPr>
          <p:nvPr/>
        </p:nvSpPr>
        <p:spPr>
          <a:xfrm>
            <a:off x="150124" y="14076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noProof="0" dirty="0">
                <a:solidFill>
                  <a:schemeClr val="bg1"/>
                </a:solidFill>
              </a:rPr>
              <a:t>1. </a:t>
            </a:r>
            <a:r>
              <a:rPr lang="gl-ES" sz="3600" noProof="0" dirty="0">
                <a:solidFill>
                  <a:schemeClr val="bg1"/>
                </a:solidFill>
              </a:rPr>
              <a:t>Aprobación, se procede, das actas de sesións anteriores</a:t>
            </a:r>
          </a:p>
        </p:txBody>
      </p:sp>
    </p:spTree>
    <p:extLst>
      <p:ext uri="{BB962C8B-B14F-4D97-AF65-F5344CB8AC3E}">
        <p14:creationId xmlns:p14="http://schemas.microsoft.com/office/powerpoint/2010/main" val="286270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2EA232F-9E22-C945-5868-574538A278D3}"/>
              </a:ext>
            </a:extLst>
          </p:cNvPr>
          <p:cNvPicPr>
            <a:picLocks noChangeAspect="1"/>
          </p:cNvPicPr>
          <p:nvPr/>
        </p:nvPicPr>
        <p:blipFill>
          <a:blip r:embed="rId2"/>
          <a:stretch>
            <a:fillRect/>
          </a:stretch>
        </p:blipFill>
        <p:spPr>
          <a:xfrm>
            <a:off x="490020" y="2732088"/>
            <a:ext cx="1854200" cy="3073400"/>
          </a:xfrm>
          <a:prstGeom prst="rect">
            <a:avLst/>
          </a:prstGeom>
        </p:spPr>
      </p:pic>
      <p:sp>
        <p:nvSpPr>
          <p:cNvPr id="4" name="Marcador de contenido 1">
            <a:extLst>
              <a:ext uri="{FF2B5EF4-FFF2-40B4-BE49-F238E27FC236}">
                <a16:creationId xmlns:a16="http://schemas.microsoft.com/office/drawing/2014/main" id="{6564F485-3534-AE0F-FB3B-088F99B71EBC}"/>
              </a:ext>
            </a:extLst>
          </p:cNvPr>
          <p:cNvSpPr txBox="1">
            <a:spLocks/>
          </p:cNvSpPr>
          <p:nvPr/>
        </p:nvSpPr>
        <p:spPr>
          <a:xfrm>
            <a:off x="3712191" y="1824079"/>
            <a:ext cx="7989789" cy="3981409"/>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buNone/>
            </a:pPr>
            <a:r>
              <a:rPr lang="gl-ES" b="1" noProof="0" dirty="0">
                <a:latin typeface="Roboto Thin" pitchFamily="2" charset="0"/>
                <a:ea typeface="Roboto Thin" pitchFamily="2" charset="0"/>
              </a:rPr>
              <a:t>Informe da Presidencia</a:t>
            </a:r>
          </a:p>
        </p:txBody>
      </p:sp>
    </p:spTree>
    <p:extLst>
      <p:ext uri="{BB962C8B-B14F-4D97-AF65-F5344CB8AC3E}">
        <p14:creationId xmlns:p14="http://schemas.microsoft.com/office/powerpoint/2010/main" val="140257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ACB0D-B722-0949-80B3-4B3CE11ADC71}"/>
            </a:ext>
          </a:extLst>
        </p:cNvPr>
        <p:cNvGrpSpPr/>
        <p:nvPr/>
      </p:nvGrpSpPr>
      <p:grpSpPr>
        <a:xfrm>
          <a:off x="0" y="0"/>
          <a:ext cx="0" cy="0"/>
          <a:chOff x="0" y="0"/>
          <a:chExt cx="0" cy="0"/>
        </a:xfrm>
      </p:grpSpPr>
      <p:sp>
        <p:nvSpPr>
          <p:cNvPr id="3" name="Título 2">
            <a:extLst>
              <a:ext uri="{FF2B5EF4-FFF2-40B4-BE49-F238E27FC236}">
                <a16:creationId xmlns:a16="http://schemas.microsoft.com/office/drawing/2014/main" id="{1FE86E27-CFBA-E70E-74F3-043AB6D26D86}"/>
              </a:ext>
            </a:extLst>
          </p:cNvPr>
          <p:cNvSpPr>
            <a:spLocks noGrp="1"/>
          </p:cNvSpPr>
          <p:nvPr>
            <p:ph type="title" idx="4294967295"/>
          </p:nvPr>
        </p:nvSpPr>
        <p:spPr>
          <a:xfrm>
            <a:off x="150124" y="138598"/>
            <a:ext cx="12069171" cy="763030"/>
          </a:xfrm>
          <a:prstGeom prst="rect">
            <a:avLst/>
          </a:prstGeom>
        </p:spPr>
        <p:txBody>
          <a:bodyPr/>
          <a:lstStyle/>
          <a:p>
            <a:r>
              <a:rPr lang="gl-ES" sz="4000" noProof="0" dirty="0">
                <a:solidFill>
                  <a:schemeClr val="bg1"/>
                </a:solidFill>
              </a:rPr>
              <a:t>2. Informe da Presidencia</a:t>
            </a:r>
          </a:p>
        </p:txBody>
      </p:sp>
      <p:sp>
        <p:nvSpPr>
          <p:cNvPr id="4" name="Marcador de contenido 1">
            <a:extLst>
              <a:ext uri="{FF2B5EF4-FFF2-40B4-BE49-F238E27FC236}">
                <a16:creationId xmlns:a16="http://schemas.microsoft.com/office/drawing/2014/main" id="{CFB7B70E-F49D-E33D-8137-9501D8545981}"/>
              </a:ext>
            </a:extLst>
          </p:cNvPr>
          <p:cNvSpPr txBox="1">
            <a:spLocks/>
          </p:cNvSpPr>
          <p:nvPr/>
        </p:nvSpPr>
        <p:spPr>
          <a:xfrm>
            <a:off x="380471" y="1642337"/>
            <a:ext cx="10981581" cy="461665"/>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44500" fontAlgn="base">
              <a:lnSpc>
                <a:spcPct val="100000"/>
              </a:lnSpc>
              <a:buNone/>
            </a:pPr>
            <a:r>
              <a:rPr lang="gl-ES" sz="2400" b="1" dirty="0">
                <a:effectLst>
                  <a:outerShdw blurRad="38100" dist="38100" dir="2700000" algn="tl">
                    <a:srgbClr val="000000">
                      <a:alpha val="43137"/>
                    </a:srgbClr>
                  </a:outerShdw>
                </a:effectLst>
                <a:latin typeface="Roboto Thin" pitchFamily="2" charset="0"/>
                <a:ea typeface="Roboto Thin" pitchFamily="2" charset="0"/>
              </a:rPr>
              <a:t>* </a:t>
            </a:r>
            <a:r>
              <a:rPr lang="gl-ES" sz="2400" b="1" u="sng" dirty="0">
                <a:effectLst>
                  <a:outerShdw blurRad="38100" dist="38100" dir="2700000" algn="tl">
                    <a:srgbClr val="000000">
                      <a:alpha val="43137"/>
                    </a:srgbClr>
                  </a:outerShdw>
                </a:effectLst>
                <a:latin typeface="Roboto Thin" pitchFamily="2" charset="0"/>
                <a:ea typeface="Roboto Thin" pitchFamily="2" charset="0"/>
              </a:rPr>
              <a:t>Modificacións substanciais</a:t>
            </a:r>
            <a:r>
              <a:rPr lang="gl-ES" sz="2400" dirty="0">
                <a:effectLst>
                  <a:outerShdw blurRad="38100" dist="38100" dir="2700000" algn="tl">
                    <a:srgbClr val="000000">
                      <a:alpha val="43137"/>
                    </a:srgbClr>
                  </a:outerShdw>
                </a:effectLst>
                <a:latin typeface="Roboto Thin" pitchFamily="2" charset="0"/>
                <a:ea typeface="Roboto Thin" pitchFamily="2" charset="0"/>
              </a:rPr>
              <a:t> (Recibidos todos los informes)</a:t>
            </a:r>
            <a:endParaRPr lang="gl-ES" sz="2400" dirty="0">
              <a:latin typeface="Roboto Thin" pitchFamily="2" charset="0"/>
              <a:ea typeface="Roboto Thin" pitchFamily="2" charset="0"/>
            </a:endParaRPr>
          </a:p>
        </p:txBody>
      </p:sp>
      <p:pic>
        <p:nvPicPr>
          <p:cNvPr id="5" name="Imagen 4">
            <a:extLst>
              <a:ext uri="{FF2B5EF4-FFF2-40B4-BE49-F238E27FC236}">
                <a16:creationId xmlns:a16="http://schemas.microsoft.com/office/drawing/2014/main" id="{48837EDD-934E-F0D9-F30E-E9B68CCA80D4}"/>
              </a:ext>
            </a:extLst>
          </p:cNvPr>
          <p:cNvPicPr>
            <a:picLocks noChangeAspect="1"/>
          </p:cNvPicPr>
          <p:nvPr/>
        </p:nvPicPr>
        <p:blipFill>
          <a:blip r:embed="rId2"/>
          <a:srcRect t="2118" b="1787"/>
          <a:stretch/>
        </p:blipFill>
        <p:spPr>
          <a:xfrm>
            <a:off x="201408" y="2254165"/>
            <a:ext cx="5602533" cy="3600000"/>
          </a:xfrm>
          <a:prstGeom prst="rect">
            <a:avLst/>
          </a:prstGeom>
        </p:spPr>
      </p:pic>
      <p:pic>
        <p:nvPicPr>
          <p:cNvPr id="6" name="Imagen 5">
            <a:extLst>
              <a:ext uri="{FF2B5EF4-FFF2-40B4-BE49-F238E27FC236}">
                <a16:creationId xmlns:a16="http://schemas.microsoft.com/office/drawing/2014/main" id="{99088283-444C-AF6B-D104-BC0615CBEB8E}"/>
              </a:ext>
            </a:extLst>
          </p:cNvPr>
          <p:cNvPicPr>
            <a:picLocks noChangeAspect="1"/>
          </p:cNvPicPr>
          <p:nvPr/>
        </p:nvPicPr>
        <p:blipFill>
          <a:blip r:embed="rId3">
            <a:clrChange>
              <a:clrFrom>
                <a:srgbClr val="FFFFFF"/>
              </a:clrFrom>
              <a:clrTo>
                <a:srgbClr val="FFFFFF">
                  <a:alpha val="0"/>
                </a:srgbClr>
              </a:clrTo>
            </a:clrChange>
          </a:blip>
          <a:srcRect t="3832" b="2842"/>
          <a:stretch/>
        </p:blipFill>
        <p:spPr>
          <a:xfrm>
            <a:off x="5446645" y="2254165"/>
            <a:ext cx="6590422" cy="2448000"/>
          </a:xfrm>
          <a:prstGeom prst="rect">
            <a:avLst/>
          </a:prstGeom>
          <a:solidFill>
            <a:schemeClr val="bg1"/>
          </a:solidFill>
        </p:spPr>
      </p:pic>
      <p:sp>
        <p:nvSpPr>
          <p:cNvPr id="7" name="Marcador de contenido 1">
            <a:extLst>
              <a:ext uri="{FF2B5EF4-FFF2-40B4-BE49-F238E27FC236}">
                <a16:creationId xmlns:a16="http://schemas.microsoft.com/office/drawing/2014/main" id="{F6F47BCB-787C-463D-875D-1880CA03815A}"/>
              </a:ext>
            </a:extLst>
          </p:cNvPr>
          <p:cNvSpPr txBox="1">
            <a:spLocks/>
          </p:cNvSpPr>
          <p:nvPr/>
        </p:nvSpPr>
        <p:spPr>
          <a:xfrm>
            <a:off x="380471" y="1111697"/>
            <a:ext cx="11431057" cy="461665"/>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Situación dos programas de verificación/acreditación/</a:t>
            </a:r>
            <a:r>
              <a:rPr lang="gl-ES" sz="2400" b="1" u="sng" dirty="0">
                <a:solidFill>
                  <a:srgbClr val="FF0000"/>
                </a:solidFill>
                <a:effectLst>
                  <a:outerShdw blurRad="38100" dist="38100" dir="2700000" algn="tl">
                    <a:srgbClr val="000000">
                      <a:alpha val="43137"/>
                    </a:srgbClr>
                  </a:outerShdw>
                </a:effectLst>
                <a:latin typeface="Roboto Thin" pitchFamily="2" charset="0"/>
                <a:ea typeface="Roboto Thin" pitchFamily="2" charset="0"/>
              </a:rPr>
              <a:t>MODIFICACIÓN</a:t>
            </a:r>
            <a:r>
              <a:rPr lang="gl-ES" sz="2400" b="1" u="sng" dirty="0">
                <a:effectLst>
                  <a:outerShdw blurRad="38100" dist="38100" dir="2700000" algn="tl">
                    <a:srgbClr val="000000">
                      <a:alpha val="43137"/>
                    </a:srgbClr>
                  </a:outerShdw>
                </a:effectLst>
                <a:latin typeface="Roboto Thin" pitchFamily="2" charset="0"/>
                <a:ea typeface="Roboto Thin" pitchFamily="2" charset="0"/>
              </a:rPr>
              <a:t>/seguimento</a:t>
            </a:r>
            <a:r>
              <a:rPr lang="gl-ES" sz="2400" b="1" dirty="0">
                <a:effectLst>
                  <a:outerShdw blurRad="38100" dist="38100" dir="2700000" algn="tl">
                    <a:srgbClr val="000000">
                      <a:alpha val="43137"/>
                    </a:srgbClr>
                  </a:outerShdw>
                </a:effectLst>
                <a:latin typeface="Roboto Thin" pitchFamily="2" charset="0"/>
                <a:ea typeface="Roboto Thin" pitchFamily="2" charset="0"/>
              </a:rPr>
              <a:t> </a:t>
            </a:r>
          </a:p>
        </p:txBody>
      </p:sp>
      <p:pic>
        <p:nvPicPr>
          <p:cNvPr id="2" name="Imagen 1">
            <a:extLst>
              <a:ext uri="{FF2B5EF4-FFF2-40B4-BE49-F238E27FC236}">
                <a16:creationId xmlns:a16="http://schemas.microsoft.com/office/drawing/2014/main" id="{08F96FA5-9F47-FB5D-8962-F8C456CCF70D}"/>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684230" y="2497821"/>
            <a:ext cx="199799" cy="180000"/>
          </a:xfrm>
          <a:prstGeom prst="rect">
            <a:avLst/>
          </a:prstGeom>
        </p:spPr>
      </p:pic>
      <p:pic>
        <p:nvPicPr>
          <p:cNvPr id="8" name="Imagen 7">
            <a:extLst>
              <a:ext uri="{FF2B5EF4-FFF2-40B4-BE49-F238E27FC236}">
                <a16:creationId xmlns:a16="http://schemas.microsoft.com/office/drawing/2014/main" id="{132C3D09-B2D5-2003-1F4E-A1E756DA8A3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8359" y="2722465"/>
            <a:ext cx="199799" cy="180000"/>
          </a:xfrm>
          <a:prstGeom prst="rect">
            <a:avLst/>
          </a:prstGeom>
        </p:spPr>
      </p:pic>
      <p:pic>
        <p:nvPicPr>
          <p:cNvPr id="9" name="Imagen 8">
            <a:extLst>
              <a:ext uri="{FF2B5EF4-FFF2-40B4-BE49-F238E27FC236}">
                <a16:creationId xmlns:a16="http://schemas.microsoft.com/office/drawing/2014/main" id="{70514405-F389-7CAF-CD3F-E1ECDC4C8C1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827752" y="2912599"/>
            <a:ext cx="199799" cy="180000"/>
          </a:xfrm>
          <a:prstGeom prst="rect">
            <a:avLst/>
          </a:prstGeom>
        </p:spPr>
      </p:pic>
      <p:pic>
        <p:nvPicPr>
          <p:cNvPr id="10" name="Imagen 9">
            <a:extLst>
              <a:ext uri="{FF2B5EF4-FFF2-40B4-BE49-F238E27FC236}">
                <a16:creationId xmlns:a16="http://schemas.microsoft.com/office/drawing/2014/main" id="{3B656C87-D2EA-2B07-38F6-32844B59701C}"/>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1829623" y="3138492"/>
            <a:ext cx="199799" cy="180000"/>
          </a:xfrm>
          <a:prstGeom prst="rect">
            <a:avLst/>
          </a:prstGeom>
        </p:spPr>
      </p:pic>
      <p:pic>
        <p:nvPicPr>
          <p:cNvPr id="11" name="Imagen 10">
            <a:extLst>
              <a:ext uri="{FF2B5EF4-FFF2-40B4-BE49-F238E27FC236}">
                <a16:creationId xmlns:a16="http://schemas.microsoft.com/office/drawing/2014/main" id="{46201537-E4A4-581B-4678-015DE692C28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94889" y="3327370"/>
            <a:ext cx="199799" cy="180000"/>
          </a:xfrm>
          <a:prstGeom prst="rect">
            <a:avLst/>
          </a:prstGeom>
        </p:spPr>
      </p:pic>
      <p:pic>
        <p:nvPicPr>
          <p:cNvPr id="12" name="Imagen 11">
            <a:extLst>
              <a:ext uri="{FF2B5EF4-FFF2-40B4-BE49-F238E27FC236}">
                <a16:creationId xmlns:a16="http://schemas.microsoft.com/office/drawing/2014/main" id="{AF1949DF-2E49-5542-14CE-C10C0628E62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912846" y="3558655"/>
            <a:ext cx="199799" cy="180000"/>
          </a:xfrm>
          <a:prstGeom prst="rect">
            <a:avLst/>
          </a:prstGeom>
        </p:spPr>
      </p:pic>
      <p:pic>
        <p:nvPicPr>
          <p:cNvPr id="13" name="Imagen 12">
            <a:extLst>
              <a:ext uri="{FF2B5EF4-FFF2-40B4-BE49-F238E27FC236}">
                <a16:creationId xmlns:a16="http://schemas.microsoft.com/office/drawing/2014/main" id="{578C1A78-07A4-345C-1F20-C11CDA9793F3}"/>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5164702" y="3756411"/>
            <a:ext cx="199799" cy="180000"/>
          </a:xfrm>
          <a:prstGeom prst="rect">
            <a:avLst/>
          </a:prstGeom>
        </p:spPr>
      </p:pic>
      <p:pic>
        <p:nvPicPr>
          <p:cNvPr id="14" name="Imagen 13">
            <a:extLst>
              <a:ext uri="{FF2B5EF4-FFF2-40B4-BE49-F238E27FC236}">
                <a16:creationId xmlns:a16="http://schemas.microsoft.com/office/drawing/2014/main" id="{215C9A78-D505-28CB-FFA9-628296D18D9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701215" y="3964165"/>
            <a:ext cx="199799" cy="180000"/>
          </a:xfrm>
          <a:prstGeom prst="rect">
            <a:avLst/>
          </a:prstGeom>
        </p:spPr>
      </p:pic>
      <p:pic>
        <p:nvPicPr>
          <p:cNvPr id="15" name="Imagen 14">
            <a:extLst>
              <a:ext uri="{FF2B5EF4-FFF2-40B4-BE49-F238E27FC236}">
                <a16:creationId xmlns:a16="http://schemas.microsoft.com/office/drawing/2014/main" id="{346F3F88-DD14-8B16-B582-AE65F99A55F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114361" y="4170799"/>
            <a:ext cx="199799" cy="180000"/>
          </a:xfrm>
          <a:prstGeom prst="rect">
            <a:avLst/>
          </a:prstGeom>
        </p:spPr>
      </p:pic>
      <p:pic>
        <p:nvPicPr>
          <p:cNvPr id="16" name="Imagen 15">
            <a:extLst>
              <a:ext uri="{FF2B5EF4-FFF2-40B4-BE49-F238E27FC236}">
                <a16:creationId xmlns:a16="http://schemas.microsoft.com/office/drawing/2014/main" id="{3378789F-8104-77F0-5402-8E16B19DB8F2}"/>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936529" y="4388809"/>
            <a:ext cx="199799" cy="180000"/>
          </a:xfrm>
          <a:prstGeom prst="rect">
            <a:avLst/>
          </a:prstGeom>
        </p:spPr>
      </p:pic>
      <p:pic>
        <p:nvPicPr>
          <p:cNvPr id="17" name="Imagen 16">
            <a:extLst>
              <a:ext uri="{FF2B5EF4-FFF2-40B4-BE49-F238E27FC236}">
                <a16:creationId xmlns:a16="http://schemas.microsoft.com/office/drawing/2014/main" id="{525B7173-511A-58E4-1BBA-3228E544053D}"/>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2687181" y="4592462"/>
            <a:ext cx="199799" cy="180000"/>
          </a:xfrm>
          <a:prstGeom prst="rect">
            <a:avLst/>
          </a:prstGeom>
        </p:spPr>
      </p:pic>
      <p:pic>
        <p:nvPicPr>
          <p:cNvPr id="18" name="Imagen 17">
            <a:extLst>
              <a:ext uri="{FF2B5EF4-FFF2-40B4-BE49-F238E27FC236}">
                <a16:creationId xmlns:a16="http://schemas.microsoft.com/office/drawing/2014/main" id="{99FEE3F6-9A38-EEB4-8EB4-B6A909D2F14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082028" y="4796115"/>
            <a:ext cx="199799" cy="180000"/>
          </a:xfrm>
          <a:prstGeom prst="rect">
            <a:avLst/>
          </a:prstGeom>
        </p:spPr>
      </p:pic>
      <p:pic>
        <p:nvPicPr>
          <p:cNvPr id="19" name="Imagen 18">
            <a:extLst>
              <a:ext uri="{FF2B5EF4-FFF2-40B4-BE49-F238E27FC236}">
                <a16:creationId xmlns:a16="http://schemas.microsoft.com/office/drawing/2014/main" id="{5142B636-82BD-F0DF-12C0-4D61D8AA2C8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682024" y="4999768"/>
            <a:ext cx="199799" cy="180000"/>
          </a:xfrm>
          <a:prstGeom prst="rect">
            <a:avLst/>
          </a:prstGeom>
        </p:spPr>
      </p:pic>
      <p:pic>
        <p:nvPicPr>
          <p:cNvPr id="20" name="Imagen 19">
            <a:extLst>
              <a:ext uri="{FF2B5EF4-FFF2-40B4-BE49-F238E27FC236}">
                <a16:creationId xmlns:a16="http://schemas.microsoft.com/office/drawing/2014/main" id="{C59BE4E1-F865-33A6-C9C6-92E403BE312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086010" y="5221560"/>
            <a:ext cx="199799" cy="180000"/>
          </a:xfrm>
          <a:prstGeom prst="rect">
            <a:avLst/>
          </a:prstGeom>
        </p:spPr>
      </p:pic>
      <p:pic>
        <p:nvPicPr>
          <p:cNvPr id="21" name="Imagen 20">
            <a:extLst>
              <a:ext uri="{FF2B5EF4-FFF2-40B4-BE49-F238E27FC236}">
                <a16:creationId xmlns:a16="http://schemas.microsoft.com/office/drawing/2014/main" id="{767438E6-A492-B3CE-9DE3-125D55EE0648}"/>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2673147" y="5435509"/>
            <a:ext cx="199799" cy="180000"/>
          </a:xfrm>
          <a:prstGeom prst="rect">
            <a:avLst/>
          </a:prstGeom>
        </p:spPr>
      </p:pic>
      <p:pic>
        <p:nvPicPr>
          <p:cNvPr id="22" name="Imagen 21">
            <a:extLst>
              <a:ext uri="{FF2B5EF4-FFF2-40B4-BE49-F238E27FC236}">
                <a16:creationId xmlns:a16="http://schemas.microsoft.com/office/drawing/2014/main" id="{927B8B9C-F6F0-0EF7-FE73-CCE61EDC1C6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657447" y="5638547"/>
            <a:ext cx="199799" cy="180000"/>
          </a:xfrm>
          <a:prstGeom prst="rect">
            <a:avLst/>
          </a:prstGeom>
        </p:spPr>
      </p:pic>
      <p:pic>
        <p:nvPicPr>
          <p:cNvPr id="23" name="Imagen 22">
            <a:extLst>
              <a:ext uri="{FF2B5EF4-FFF2-40B4-BE49-F238E27FC236}">
                <a16:creationId xmlns:a16="http://schemas.microsoft.com/office/drawing/2014/main" id="{0D79C8A4-6531-8D9C-CA8F-DB67A1EC38B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897677" y="2461343"/>
            <a:ext cx="199799" cy="180000"/>
          </a:xfrm>
          <a:prstGeom prst="rect">
            <a:avLst/>
          </a:prstGeom>
        </p:spPr>
      </p:pic>
      <p:pic>
        <p:nvPicPr>
          <p:cNvPr id="24" name="Imagen 23">
            <a:extLst>
              <a:ext uri="{FF2B5EF4-FFF2-40B4-BE49-F238E27FC236}">
                <a16:creationId xmlns:a16="http://schemas.microsoft.com/office/drawing/2014/main" id="{6A274E05-2F2C-AE6C-BDAC-D5868AA8116A}"/>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7602528" y="2659099"/>
            <a:ext cx="199799" cy="180000"/>
          </a:xfrm>
          <a:prstGeom prst="rect">
            <a:avLst/>
          </a:prstGeom>
        </p:spPr>
      </p:pic>
      <p:pic>
        <p:nvPicPr>
          <p:cNvPr id="25" name="Imagen 24">
            <a:extLst>
              <a:ext uri="{FF2B5EF4-FFF2-40B4-BE49-F238E27FC236}">
                <a16:creationId xmlns:a16="http://schemas.microsoft.com/office/drawing/2014/main" id="{BD22A2F5-1299-6507-15EF-61E55B3A825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545778" y="2871630"/>
            <a:ext cx="199799" cy="180000"/>
          </a:xfrm>
          <a:prstGeom prst="rect">
            <a:avLst/>
          </a:prstGeom>
        </p:spPr>
      </p:pic>
      <p:pic>
        <p:nvPicPr>
          <p:cNvPr id="26" name="Imagen 25">
            <a:extLst>
              <a:ext uri="{FF2B5EF4-FFF2-40B4-BE49-F238E27FC236}">
                <a16:creationId xmlns:a16="http://schemas.microsoft.com/office/drawing/2014/main" id="{A91B677C-6633-28A6-8DC5-54586EF60F62}"/>
              </a:ext>
            </a:extLst>
          </p:cNvPr>
          <p:cNvPicPr>
            <a:picLocks noChangeAspect="1"/>
          </p:cNvPicPr>
          <p:nvPr/>
        </p:nvPicPr>
        <p:blipFill>
          <a:blip r:embed="rId5">
            <a:clrChange>
              <a:clrFrom>
                <a:srgbClr val="FFFFFF"/>
              </a:clrFrom>
              <a:clrTo>
                <a:srgbClr val="FFFFFF">
                  <a:alpha val="0"/>
                </a:srgbClr>
              </a:clrTo>
            </a:clrChange>
            <a:duotone>
              <a:prstClr val="black"/>
              <a:srgbClr val="FF0000">
                <a:tint val="45000"/>
                <a:satMod val="400000"/>
              </a:srgbClr>
            </a:duotone>
            <a:extLst>
              <a:ext uri="{BEBA8EAE-BF5A-486C-A8C5-ECC9F3942E4B}">
                <a14:imgProps xmlns:a14="http://schemas.microsoft.com/office/drawing/2010/main">
                  <a14:imgLayer r:embed="rId6">
                    <a14:imgEffect>
                      <a14:brightnessContrast bright="20000"/>
                    </a14:imgEffect>
                  </a14:imgLayer>
                </a14:imgProps>
              </a:ext>
            </a:extLst>
          </a:blip>
          <a:stretch>
            <a:fillRect/>
          </a:stretch>
        </p:blipFill>
        <p:spPr>
          <a:xfrm>
            <a:off x="8231916" y="3083721"/>
            <a:ext cx="199799" cy="180000"/>
          </a:xfrm>
          <a:prstGeom prst="rect">
            <a:avLst/>
          </a:prstGeom>
        </p:spPr>
      </p:pic>
      <p:pic>
        <p:nvPicPr>
          <p:cNvPr id="27" name="Imagen 26">
            <a:extLst>
              <a:ext uri="{FF2B5EF4-FFF2-40B4-BE49-F238E27FC236}">
                <a16:creationId xmlns:a16="http://schemas.microsoft.com/office/drawing/2014/main" id="{3D3A2A27-1EFC-D198-F921-6AB13209DF4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445878" y="3278496"/>
            <a:ext cx="199799" cy="180000"/>
          </a:xfrm>
          <a:prstGeom prst="rect">
            <a:avLst/>
          </a:prstGeom>
        </p:spPr>
      </p:pic>
      <p:pic>
        <p:nvPicPr>
          <p:cNvPr id="28" name="Imagen 27">
            <a:extLst>
              <a:ext uri="{FF2B5EF4-FFF2-40B4-BE49-F238E27FC236}">
                <a16:creationId xmlns:a16="http://schemas.microsoft.com/office/drawing/2014/main" id="{642A52AB-D8A0-3EEC-02CE-AC08D3B82C53}"/>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7330069" y="3494008"/>
            <a:ext cx="199799" cy="180000"/>
          </a:xfrm>
          <a:prstGeom prst="rect">
            <a:avLst/>
          </a:prstGeom>
        </p:spPr>
      </p:pic>
      <p:pic>
        <p:nvPicPr>
          <p:cNvPr id="29" name="Imagen 28">
            <a:extLst>
              <a:ext uri="{FF2B5EF4-FFF2-40B4-BE49-F238E27FC236}">
                <a16:creationId xmlns:a16="http://schemas.microsoft.com/office/drawing/2014/main" id="{AF32E622-A8F9-3FF0-1E7D-8F7423C94C3B}"/>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7170479" y="3688783"/>
            <a:ext cx="199799" cy="180000"/>
          </a:xfrm>
          <a:prstGeom prst="rect">
            <a:avLst/>
          </a:prstGeom>
        </p:spPr>
      </p:pic>
      <p:pic>
        <p:nvPicPr>
          <p:cNvPr id="30" name="Imagen 29">
            <a:extLst>
              <a:ext uri="{FF2B5EF4-FFF2-40B4-BE49-F238E27FC236}">
                <a16:creationId xmlns:a16="http://schemas.microsoft.com/office/drawing/2014/main" id="{D8CEE0EE-90C5-4DFF-6041-5139100E616B}"/>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6974456" y="3901314"/>
            <a:ext cx="199799" cy="180000"/>
          </a:xfrm>
          <a:prstGeom prst="rect">
            <a:avLst/>
          </a:prstGeom>
        </p:spPr>
      </p:pic>
      <p:pic>
        <p:nvPicPr>
          <p:cNvPr id="31" name="Imagen 30">
            <a:extLst>
              <a:ext uri="{FF2B5EF4-FFF2-40B4-BE49-F238E27FC236}">
                <a16:creationId xmlns:a16="http://schemas.microsoft.com/office/drawing/2014/main" id="{B251097F-ECBC-9F54-216D-11CDDAD7950A}"/>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8302940" y="4093277"/>
            <a:ext cx="199799" cy="180000"/>
          </a:xfrm>
          <a:prstGeom prst="rect">
            <a:avLst/>
          </a:prstGeom>
        </p:spPr>
      </p:pic>
      <p:pic>
        <p:nvPicPr>
          <p:cNvPr id="32" name="Imagen 31">
            <a:extLst>
              <a:ext uri="{FF2B5EF4-FFF2-40B4-BE49-F238E27FC236}">
                <a16:creationId xmlns:a16="http://schemas.microsoft.com/office/drawing/2014/main" id="{213FB00C-A876-FC3B-40FC-5EEF953C47F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1954961" y="4298809"/>
            <a:ext cx="199799" cy="180000"/>
          </a:xfrm>
          <a:prstGeom prst="rect">
            <a:avLst/>
          </a:prstGeom>
        </p:spPr>
      </p:pic>
      <p:pic>
        <p:nvPicPr>
          <p:cNvPr id="33" name="Imagen 32">
            <a:extLst>
              <a:ext uri="{FF2B5EF4-FFF2-40B4-BE49-F238E27FC236}">
                <a16:creationId xmlns:a16="http://schemas.microsoft.com/office/drawing/2014/main" id="{1CBEA3E6-4A3E-64C1-A816-EF7F9983E47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917834" y="4499482"/>
            <a:ext cx="199799" cy="180000"/>
          </a:xfrm>
          <a:prstGeom prst="rect">
            <a:avLst/>
          </a:prstGeom>
        </p:spPr>
      </p:pic>
      <p:sp>
        <p:nvSpPr>
          <p:cNvPr id="34" name="Marcador de contenido 1">
            <a:extLst>
              <a:ext uri="{FF2B5EF4-FFF2-40B4-BE49-F238E27FC236}">
                <a16:creationId xmlns:a16="http://schemas.microsoft.com/office/drawing/2014/main" id="{40BDD9FB-BE24-163D-55C9-B3629CB3FA3F}"/>
              </a:ext>
            </a:extLst>
          </p:cNvPr>
          <p:cNvSpPr txBox="1">
            <a:spLocks/>
          </p:cNvSpPr>
          <p:nvPr/>
        </p:nvSpPr>
        <p:spPr>
          <a:xfrm>
            <a:off x="6043126" y="5054267"/>
            <a:ext cx="5709102" cy="461665"/>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44500" fontAlgn="base">
              <a:lnSpc>
                <a:spcPct val="100000"/>
              </a:lnSpc>
              <a:buNone/>
            </a:pPr>
            <a:r>
              <a:rPr lang="gl-ES" sz="2400" b="1" dirty="0">
                <a:solidFill>
                  <a:srgbClr val="76BC21"/>
                </a:solidFill>
                <a:effectLst>
                  <a:outerShdw blurRad="38100" dist="38100" dir="2700000" algn="tl">
                    <a:srgbClr val="000000">
                      <a:alpha val="43137"/>
                    </a:srgbClr>
                  </a:outerShdw>
                </a:effectLst>
                <a:latin typeface="Roboto Thin" pitchFamily="2" charset="0"/>
                <a:ea typeface="Roboto Thin" pitchFamily="2" charset="0"/>
              </a:rPr>
              <a:t>* </a:t>
            </a:r>
            <a:r>
              <a:rPr lang="gl-ES" sz="2400" b="1" u="sng" dirty="0">
                <a:solidFill>
                  <a:srgbClr val="76BC21"/>
                </a:solidFill>
                <a:effectLst>
                  <a:outerShdw blurRad="38100" dist="38100" dir="2700000" algn="tl">
                    <a:srgbClr val="000000">
                      <a:alpha val="43137"/>
                    </a:srgbClr>
                  </a:outerShdw>
                </a:effectLst>
                <a:latin typeface="Roboto Thin" pitchFamily="2" charset="0"/>
                <a:ea typeface="Roboto Thin" pitchFamily="2" charset="0"/>
              </a:rPr>
              <a:t>14 informes definitivos FAVORABLES</a:t>
            </a:r>
            <a:endParaRPr lang="gl-ES" sz="2400" dirty="0">
              <a:solidFill>
                <a:srgbClr val="76BC21"/>
              </a:solidFill>
              <a:latin typeface="Roboto Thin" pitchFamily="2" charset="0"/>
              <a:ea typeface="Roboto Thin" pitchFamily="2" charset="0"/>
            </a:endParaRPr>
          </a:p>
        </p:txBody>
      </p:sp>
    </p:spTree>
    <p:extLst>
      <p:ext uri="{BB962C8B-B14F-4D97-AF65-F5344CB8AC3E}">
        <p14:creationId xmlns:p14="http://schemas.microsoft.com/office/powerpoint/2010/main" val="358036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02CEDBD5-3B2F-7CEF-269E-D710886DCD76}"/>
              </a:ext>
            </a:extLst>
          </p:cNvPr>
          <p:cNvSpPr>
            <a:spLocks noGrp="1"/>
          </p:cNvSpPr>
          <p:nvPr>
            <p:ph type="title" idx="4294967295"/>
          </p:nvPr>
        </p:nvSpPr>
        <p:spPr>
          <a:xfrm>
            <a:off x="150124" y="138598"/>
            <a:ext cx="12069171" cy="763030"/>
          </a:xfrm>
          <a:prstGeom prst="rect">
            <a:avLst/>
          </a:prstGeom>
        </p:spPr>
        <p:txBody>
          <a:bodyPr/>
          <a:lstStyle/>
          <a:p>
            <a:r>
              <a:rPr lang="gl-ES" sz="4000" noProof="0" dirty="0">
                <a:solidFill>
                  <a:schemeClr val="bg1"/>
                </a:solidFill>
              </a:rPr>
              <a:t>2. Informe da Presidencia</a:t>
            </a:r>
          </a:p>
        </p:txBody>
      </p:sp>
      <p:sp>
        <p:nvSpPr>
          <p:cNvPr id="4" name="CuadroTexto 3">
            <a:extLst>
              <a:ext uri="{FF2B5EF4-FFF2-40B4-BE49-F238E27FC236}">
                <a16:creationId xmlns:a16="http://schemas.microsoft.com/office/drawing/2014/main" id="{B8BA8497-24E0-0A7C-343F-19F22C340B6D}"/>
              </a:ext>
            </a:extLst>
          </p:cNvPr>
          <p:cNvSpPr txBox="1"/>
          <p:nvPr/>
        </p:nvSpPr>
        <p:spPr>
          <a:xfrm>
            <a:off x="1522822" y="2203680"/>
            <a:ext cx="9323774" cy="1754326"/>
          </a:xfrm>
          <a:prstGeom prst="rect">
            <a:avLst/>
          </a:prstGeom>
          <a:noFill/>
        </p:spPr>
        <p:txBody>
          <a:bodyPr wrap="square">
            <a:spAutoFit/>
          </a:bodyPr>
          <a:lstStyle/>
          <a:p>
            <a:pPr algn="just">
              <a:buNone/>
            </a:pPr>
            <a:r>
              <a:rPr lang="es-ES" sz="1800" dirty="0">
                <a:effectLst/>
                <a:latin typeface="New Baskerville" panose="02020602060200020203" pitchFamily="18" charset="0"/>
                <a:ea typeface="Times New Roman" panose="02020603050405020304" pitchFamily="18" charset="0"/>
                <a:cs typeface="Helvetica Neue"/>
              </a:rPr>
              <a:t> </a:t>
            </a:r>
            <a:r>
              <a:rPr lang="es-ES" sz="1800" b="1" u="sng" dirty="0">
                <a:effectLst/>
                <a:latin typeface="New Baskerville" panose="02020602060200020203" pitchFamily="18" charset="0"/>
                <a:ea typeface="Times New Roman" panose="02020603050405020304" pitchFamily="18" charset="0"/>
                <a:cs typeface="Helvetica Neue"/>
              </a:rPr>
              <a:t>- PD non interuniversitarios (</a:t>
            </a:r>
            <a:r>
              <a:rPr lang="es-ES" sz="1800" b="1" u="sng" dirty="0" err="1">
                <a:effectLst/>
                <a:latin typeface="New Baskerville" panose="02020602060200020203" pitchFamily="18" charset="0"/>
                <a:ea typeface="Times New Roman" panose="02020603050405020304" pitchFamily="18" charset="0"/>
                <a:cs typeface="Helvetica Neue"/>
              </a:rPr>
              <a:t>responsabilidade</a:t>
            </a:r>
            <a:r>
              <a:rPr lang="es-ES" sz="1800" b="1" u="sng" dirty="0">
                <a:effectLst/>
                <a:latin typeface="New Baskerville" panose="02020602060200020203" pitchFamily="18" charset="0"/>
                <a:ea typeface="Times New Roman" panose="02020603050405020304" pitchFamily="18" charset="0"/>
                <a:cs typeface="Helvetica Neue"/>
              </a:rPr>
              <a:t> da </a:t>
            </a:r>
            <a:r>
              <a:rPr lang="es-ES" sz="1800" b="1" u="sng" dirty="0" err="1">
                <a:effectLst/>
                <a:latin typeface="New Baskerville" panose="02020602060200020203" pitchFamily="18" charset="0"/>
                <a:ea typeface="Times New Roman" panose="02020603050405020304" pitchFamily="18" charset="0"/>
                <a:cs typeface="Helvetica Neue"/>
              </a:rPr>
              <a:t>Universidade</a:t>
            </a:r>
            <a:r>
              <a:rPr lang="es-ES" sz="1800" b="1" u="sng" dirty="0">
                <a:effectLst/>
                <a:latin typeface="New Baskerville" panose="02020602060200020203" pitchFamily="18" charset="0"/>
                <a:ea typeface="Times New Roman" panose="02020603050405020304" pitchFamily="18" charset="0"/>
                <a:cs typeface="Helvetica Neue"/>
              </a:rPr>
              <a:t> de Vigo)</a:t>
            </a:r>
            <a:r>
              <a:rPr lang="es-ES" sz="1800" b="1" dirty="0">
                <a:effectLst/>
                <a:latin typeface="New Baskerville" panose="02020602060200020203" pitchFamily="18" charset="0"/>
                <a:ea typeface="Times New Roman" panose="02020603050405020304" pitchFamily="18" charset="0"/>
                <a:cs typeface="Helvetica Neue"/>
              </a:rPr>
              <a:t>:</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a:effectLst/>
                <a:latin typeface="New Baskerville" panose="02020602060200020203" pitchFamily="18" charset="0"/>
                <a:ea typeface="Times New Roman" panose="02020603050405020304" pitchFamily="18" charset="0"/>
                <a:cs typeface="Helvetica Neue"/>
              </a:rPr>
              <a:t>Ciencia e </a:t>
            </a:r>
            <a:r>
              <a:rPr lang="es-ES" sz="1800" dirty="0" err="1">
                <a:effectLst/>
                <a:latin typeface="New Baskerville" panose="02020602060200020203" pitchFamily="18" charset="0"/>
                <a:ea typeface="Times New Roman" panose="02020603050405020304" pitchFamily="18" charset="0"/>
                <a:cs typeface="Helvetica Neue"/>
              </a:rPr>
              <a:t>tecnoloxía</a:t>
            </a:r>
            <a:r>
              <a:rPr lang="es-ES" sz="1800" dirty="0">
                <a:effectLst/>
                <a:latin typeface="New Baskerville" panose="02020602060200020203" pitchFamily="18" charset="0"/>
                <a:ea typeface="Times New Roman" panose="02020603050405020304" pitchFamily="18" charset="0"/>
                <a:cs typeface="Helvetica Neue"/>
              </a:rPr>
              <a:t> agroalimentaria (2º ciclo)</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a:effectLst/>
                <a:latin typeface="New Baskerville" panose="02020602060200020203" pitchFamily="18" charset="0"/>
                <a:ea typeface="Times New Roman" panose="02020603050405020304" pitchFamily="18" charset="0"/>
                <a:cs typeface="Helvetica Neue"/>
              </a:rPr>
              <a:t>Comunicación </a:t>
            </a:r>
            <a:r>
              <a:rPr lang="es-ES" dirty="0">
                <a:latin typeface="New Baskerville" panose="02020602060200020203" pitchFamily="18" charset="0"/>
                <a:ea typeface="Times New Roman" panose="02020603050405020304" pitchFamily="18" charset="0"/>
                <a:cs typeface="Helvetica Neue"/>
              </a:rPr>
              <a:t>(2º ciclo)</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a:effectLst/>
                <a:latin typeface="New Baskerville" panose="02020602060200020203" pitchFamily="18" charset="0"/>
                <a:ea typeface="Times New Roman" panose="02020603050405020304" pitchFamily="18" charset="0"/>
                <a:cs typeface="Helvetica Neue"/>
              </a:rPr>
              <a:t>Creación e investigación en arte contemporánea</a:t>
            </a:r>
            <a:r>
              <a:rPr lang="es-ES" dirty="0">
                <a:latin typeface="New Baskerville" panose="02020602060200020203" pitchFamily="18" charset="0"/>
                <a:ea typeface="Times New Roman" panose="02020603050405020304" pitchFamily="18" charset="0"/>
                <a:cs typeface="Helvetica Neue"/>
              </a:rPr>
              <a:t> (2º ciclo)</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err="1">
                <a:effectLst/>
                <a:latin typeface="New Baskerville" panose="02020602060200020203" pitchFamily="18" charset="0"/>
                <a:ea typeface="Times New Roman" panose="02020603050405020304" pitchFamily="18" charset="0"/>
                <a:cs typeface="Helvetica Neue"/>
              </a:rPr>
              <a:t>Enxeñaría</a:t>
            </a:r>
            <a:r>
              <a:rPr lang="es-ES" sz="1800" dirty="0">
                <a:effectLst/>
                <a:latin typeface="New Baskerville" panose="02020602060200020203" pitchFamily="18" charset="0"/>
                <a:ea typeface="Times New Roman" panose="02020603050405020304" pitchFamily="18" charset="0"/>
                <a:cs typeface="Helvetica Neue"/>
              </a:rPr>
              <a:t> química</a:t>
            </a:r>
            <a:r>
              <a:rPr lang="es-ES" dirty="0">
                <a:latin typeface="New Baskerville" panose="02020602060200020203" pitchFamily="18" charset="0"/>
                <a:ea typeface="Times New Roman" panose="02020603050405020304" pitchFamily="18" charset="0"/>
                <a:cs typeface="Helvetica Neue"/>
              </a:rPr>
              <a:t> (2º ciclo)</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err="1">
                <a:effectLst/>
                <a:latin typeface="New Baskerville" panose="02020602060200020203" pitchFamily="18" charset="0"/>
                <a:ea typeface="Times New Roman" panose="02020603050405020304" pitchFamily="18" charset="0"/>
                <a:cs typeface="Helvetica Neue"/>
              </a:rPr>
              <a:t>Xestión</a:t>
            </a:r>
            <a:r>
              <a:rPr lang="es-ES" sz="1800" dirty="0">
                <a:effectLst/>
                <a:latin typeface="New Baskerville" panose="02020602060200020203" pitchFamily="18" charset="0"/>
                <a:ea typeface="Times New Roman" panose="02020603050405020304" pitchFamily="18" charset="0"/>
                <a:cs typeface="Helvetica Neue"/>
              </a:rPr>
              <a:t> e resolución de </a:t>
            </a:r>
            <a:r>
              <a:rPr lang="es-ES" sz="1800" dirty="0" err="1">
                <a:effectLst/>
                <a:latin typeface="New Baskerville" panose="02020602060200020203" pitchFamily="18" charset="0"/>
                <a:ea typeface="Times New Roman" panose="02020603050405020304" pitchFamily="18" charset="0"/>
                <a:cs typeface="Helvetica Neue"/>
              </a:rPr>
              <a:t>conflitos</a:t>
            </a:r>
            <a:r>
              <a:rPr lang="es-ES" sz="1800" dirty="0">
                <a:effectLst/>
                <a:latin typeface="New Baskerville" panose="02020602060200020203" pitchFamily="18" charset="0"/>
                <a:ea typeface="Times New Roman" panose="02020603050405020304" pitchFamily="18" charset="0"/>
                <a:cs typeface="Helvetica Neue"/>
              </a:rPr>
              <a:t>. Menores, familia e </a:t>
            </a:r>
            <a:r>
              <a:rPr lang="es-ES" sz="1800" dirty="0" err="1">
                <a:effectLst/>
                <a:latin typeface="New Baskerville" panose="02020602060200020203" pitchFamily="18" charset="0"/>
                <a:ea typeface="Times New Roman" panose="02020603050405020304" pitchFamily="18" charset="0"/>
                <a:cs typeface="Helvetica Neue"/>
              </a:rPr>
              <a:t>xustiza</a:t>
            </a:r>
            <a:r>
              <a:rPr lang="es-ES" sz="1800" dirty="0">
                <a:effectLst/>
                <a:latin typeface="New Baskerville" panose="02020602060200020203" pitchFamily="18" charset="0"/>
                <a:ea typeface="Times New Roman" panose="02020603050405020304" pitchFamily="18" charset="0"/>
                <a:cs typeface="Helvetica Neue"/>
              </a:rPr>
              <a:t> terapéutica</a:t>
            </a:r>
            <a:r>
              <a:rPr lang="es-ES" dirty="0">
                <a:latin typeface="New Baskerville" panose="02020602060200020203" pitchFamily="18" charset="0"/>
                <a:ea typeface="Times New Roman" panose="02020603050405020304" pitchFamily="18" charset="0"/>
                <a:cs typeface="Helvetica Neue"/>
              </a:rPr>
              <a:t> (2º ciclo)</a:t>
            </a:r>
            <a:endParaRPr lang="es-ES" sz="1800" dirty="0">
              <a:effectLst/>
              <a:latin typeface="Times New Roman" panose="02020603050405020304" pitchFamily="18" charset="0"/>
              <a:ea typeface="Times New Roman" panose="02020603050405020304" pitchFamily="18" charset="0"/>
            </a:endParaRPr>
          </a:p>
        </p:txBody>
      </p:sp>
      <p:sp>
        <p:nvSpPr>
          <p:cNvPr id="5" name="CuadroTexto 4">
            <a:extLst>
              <a:ext uri="{FF2B5EF4-FFF2-40B4-BE49-F238E27FC236}">
                <a16:creationId xmlns:a16="http://schemas.microsoft.com/office/drawing/2014/main" id="{5F0D9A42-8A71-920B-9052-7352016AB324}"/>
              </a:ext>
            </a:extLst>
          </p:cNvPr>
          <p:cNvSpPr txBox="1"/>
          <p:nvPr/>
        </p:nvSpPr>
        <p:spPr>
          <a:xfrm>
            <a:off x="1462273" y="4131813"/>
            <a:ext cx="9267453" cy="1754326"/>
          </a:xfrm>
          <a:prstGeom prst="rect">
            <a:avLst/>
          </a:prstGeom>
          <a:noFill/>
        </p:spPr>
        <p:txBody>
          <a:bodyPr wrap="square">
            <a:spAutoFit/>
          </a:bodyPr>
          <a:lstStyle/>
          <a:p>
            <a:pPr algn="just">
              <a:buNone/>
            </a:pPr>
            <a:r>
              <a:rPr lang="es-ES" sz="1800" dirty="0">
                <a:effectLst/>
                <a:latin typeface="New Baskerville" panose="02020602060200020203" pitchFamily="18" charset="0"/>
                <a:ea typeface="Times New Roman" panose="02020603050405020304" pitchFamily="18" charset="0"/>
                <a:cs typeface="Helvetica Neue"/>
              </a:rPr>
              <a:t> </a:t>
            </a:r>
            <a:r>
              <a:rPr lang="es-ES" sz="1800" b="1" u="sng" dirty="0">
                <a:effectLst/>
                <a:latin typeface="New Baskerville" panose="02020602060200020203" pitchFamily="18" charset="0"/>
                <a:ea typeface="Times New Roman" panose="02020603050405020304" pitchFamily="18" charset="0"/>
                <a:cs typeface="Helvetica Neue"/>
              </a:rPr>
              <a:t>- PD interuniversitarios (</a:t>
            </a:r>
            <a:r>
              <a:rPr lang="es-ES" sz="1800" b="1" u="sng" dirty="0" err="1">
                <a:effectLst/>
                <a:latin typeface="New Baskerville" panose="02020602060200020203" pitchFamily="18" charset="0"/>
                <a:ea typeface="Times New Roman" panose="02020603050405020304" pitchFamily="18" charset="0"/>
                <a:cs typeface="Helvetica Neue"/>
              </a:rPr>
              <a:t>responsabilidade</a:t>
            </a:r>
            <a:r>
              <a:rPr lang="es-ES" sz="1800" b="1" u="sng" dirty="0">
                <a:effectLst/>
                <a:latin typeface="New Baskerville" panose="02020602060200020203" pitchFamily="18" charset="0"/>
                <a:ea typeface="Times New Roman" panose="02020603050405020304" pitchFamily="18" charset="0"/>
                <a:cs typeface="Helvetica Neue"/>
              </a:rPr>
              <a:t> da </a:t>
            </a:r>
            <a:r>
              <a:rPr lang="es-ES" sz="1800" b="1" u="sng" dirty="0" err="1">
                <a:effectLst/>
                <a:latin typeface="New Baskerville" panose="02020602060200020203" pitchFamily="18" charset="0"/>
                <a:ea typeface="Times New Roman" panose="02020603050405020304" pitchFamily="18" charset="0"/>
                <a:cs typeface="Helvetica Neue"/>
              </a:rPr>
              <a:t>Universidade</a:t>
            </a:r>
            <a:r>
              <a:rPr lang="es-ES" sz="1800" b="1" u="sng" dirty="0">
                <a:effectLst/>
                <a:latin typeface="New Baskerville" panose="02020602060200020203" pitchFamily="18" charset="0"/>
                <a:ea typeface="Times New Roman" panose="02020603050405020304" pitchFamily="18" charset="0"/>
                <a:cs typeface="Helvetica Neue"/>
              </a:rPr>
              <a:t> de Vigo)</a:t>
            </a:r>
            <a:r>
              <a:rPr lang="es-ES" sz="1800" b="1" dirty="0">
                <a:effectLst/>
                <a:latin typeface="New Baskerville" panose="02020602060200020203" pitchFamily="18" charset="0"/>
                <a:ea typeface="Times New Roman" panose="02020603050405020304" pitchFamily="18" charset="0"/>
                <a:cs typeface="Helvetica Neue"/>
              </a:rPr>
              <a:t>:</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err="1">
                <a:effectLst/>
                <a:latin typeface="New Baskerville" panose="02020602060200020203" pitchFamily="18" charset="0"/>
                <a:ea typeface="Times New Roman" panose="02020603050405020304" pitchFamily="18" charset="0"/>
                <a:cs typeface="Helvetica Neue"/>
              </a:rPr>
              <a:t>Biotecnoloxía</a:t>
            </a:r>
            <a:r>
              <a:rPr lang="es-ES" sz="1800" dirty="0">
                <a:effectLst/>
                <a:latin typeface="New Baskerville" panose="02020602060200020203" pitchFamily="18" charset="0"/>
                <a:ea typeface="Times New Roman" panose="02020603050405020304" pitchFamily="18" charset="0"/>
                <a:cs typeface="Helvetica Neue"/>
              </a:rPr>
              <a:t> avanzada (UVI + </a:t>
            </a:r>
            <a:r>
              <a:rPr lang="es-ES" dirty="0">
                <a:latin typeface="New Baskerville" panose="02020602060200020203" pitchFamily="18" charset="0"/>
                <a:ea typeface="Times New Roman" panose="02020603050405020304" pitchFamily="18" charset="0"/>
                <a:cs typeface="Helvetica Neue"/>
              </a:rPr>
              <a:t>UDC) (2º ciclo)</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a:effectLst/>
                <a:latin typeface="New Baskerville" panose="02020602060200020203" pitchFamily="18" charset="0"/>
                <a:ea typeface="Times New Roman" panose="02020603050405020304" pitchFamily="18" charset="0"/>
                <a:cs typeface="Helvetica Neue"/>
              </a:rPr>
              <a:t>Ciencias </a:t>
            </a:r>
            <a:r>
              <a:rPr lang="es-ES" sz="1800" dirty="0" err="1">
                <a:effectLst/>
                <a:latin typeface="New Baskerville" panose="02020602060200020203" pitchFamily="18" charset="0"/>
                <a:ea typeface="Times New Roman" panose="02020603050405020304" pitchFamily="18" charset="0"/>
                <a:cs typeface="Helvetica Neue"/>
              </a:rPr>
              <a:t>sociais</a:t>
            </a:r>
            <a:r>
              <a:rPr lang="es-ES" sz="1800" dirty="0">
                <a:effectLst/>
                <a:latin typeface="New Baskerville" panose="02020602060200020203" pitchFamily="18" charset="0"/>
                <a:ea typeface="Times New Roman" panose="02020603050405020304" pitchFamily="18" charset="0"/>
                <a:cs typeface="Helvetica Neue"/>
              </a:rPr>
              <a:t> e </a:t>
            </a:r>
            <a:r>
              <a:rPr lang="es-ES" sz="1800" dirty="0" err="1">
                <a:effectLst/>
                <a:latin typeface="New Baskerville" panose="02020602060200020203" pitchFamily="18" charset="0"/>
                <a:ea typeface="Times New Roman" panose="02020603050405020304" pitchFamily="18" charset="0"/>
                <a:cs typeface="Helvetica Neue"/>
              </a:rPr>
              <a:t>envellecemento</a:t>
            </a:r>
            <a:r>
              <a:rPr lang="es-ES" sz="1800" dirty="0">
                <a:effectLst/>
                <a:latin typeface="New Baskerville" panose="02020602060200020203" pitchFamily="18" charset="0"/>
                <a:ea typeface="Times New Roman" panose="02020603050405020304" pitchFamily="18" charset="0"/>
                <a:cs typeface="Helvetica Neue"/>
              </a:rPr>
              <a:t> (UVI + USC + UDC + UPOR + </a:t>
            </a:r>
            <a:r>
              <a:rPr lang="es-ES" dirty="0">
                <a:latin typeface="New Baskerville" panose="02020602060200020203" pitchFamily="18" charset="0"/>
                <a:ea typeface="Times New Roman" panose="02020603050405020304" pitchFamily="18" charset="0"/>
                <a:cs typeface="Helvetica Neue"/>
              </a:rPr>
              <a:t>UTAD) (1º ciclo)</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err="1">
                <a:effectLst/>
                <a:latin typeface="New Baskerville" panose="02020602060200020203" pitchFamily="18" charset="0"/>
                <a:ea typeface="Times New Roman" panose="02020603050405020304" pitchFamily="18" charset="0"/>
                <a:cs typeface="Helvetica Neue"/>
              </a:rPr>
              <a:t>Equidade</a:t>
            </a:r>
            <a:r>
              <a:rPr lang="es-ES" sz="1800" dirty="0">
                <a:effectLst/>
                <a:latin typeface="New Baskerville" panose="02020602060200020203" pitchFamily="18" charset="0"/>
                <a:ea typeface="Times New Roman" panose="02020603050405020304" pitchFamily="18" charset="0"/>
                <a:cs typeface="Helvetica Neue"/>
              </a:rPr>
              <a:t> e innovación en educación (UVI + USC + UDC + UCAN + </a:t>
            </a:r>
            <a:r>
              <a:rPr lang="es-ES" dirty="0">
                <a:latin typeface="New Baskerville" panose="02020602060200020203" pitchFamily="18" charset="0"/>
                <a:ea typeface="Times New Roman" panose="02020603050405020304" pitchFamily="18" charset="0"/>
                <a:cs typeface="Helvetica Neue"/>
              </a:rPr>
              <a:t>UOV) (2º ciclo)</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err="1">
                <a:effectLst/>
                <a:latin typeface="New Baskerville" panose="02020602060200020203" pitchFamily="18" charset="0"/>
                <a:ea typeface="Times New Roman" panose="02020603050405020304" pitchFamily="18" charset="0"/>
                <a:cs typeface="Helvetica Neue"/>
              </a:rPr>
              <a:t>Estudos</a:t>
            </a:r>
            <a:r>
              <a:rPr lang="es-ES" sz="1800" dirty="0">
                <a:effectLst/>
                <a:latin typeface="New Baskerville" panose="02020602060200020203" pitchFamily="18" charset="0"/>
                <a:ea typeface="Times New Roman" panose="02020603050405020304" pitchFamily="18" charset="0"/>
                <a:cs typeface="Helvetica Neue"/>
              </a:rPr>
              <a:t> literarios (UVI + </a:t>
            </a:r>
            <a:r>
              <a:rPr lang="es-ES" dirty="0">
                <a:latin typeface="New Baskerville" panose="02020602060200020203" pitchFamily="18" charset="0"/>
                <a:ea typeface="Times New Roman" panose="02020603050405020304" pitchFamily="18" charset="0"/>
                <a:cs typeface="Helvetica Neue"/>
              </a:rPr>
              <a:t>UDC) (2º ciclo)</a:t>
            </a:r>
            <a:endParaRPr lang="es-ES" sz="1800" dirty="0">
              <a:effectLst/>
              <a:latin typeface="Times New Roman" panose="02020603050405020304" pitchFamily="18" charset="0"/>
              <a:ea typeface="Times New Roman" panose="02020603050405020304" pitchFamily="18" charset="0"/>
            </a:endParaRPr>
          </a:p>
          <a:p>
            <a:pPr marL="630238" lvl="0" indent="-274638" algn="just">
              <a:buSzPts val="1000"/>
              <a:buFont typeface="Symbol" panose="05050102010706020507" pitchFamily="18" charset="2"/>
              <a:buChar char=""/>
              <a:tabLst>
                <a:tab pos="457200" algn="l"/>
              </a:tabLst>
            </a:pPr>
            <a:r>
              <a:rPr lang="es-ES" sz="1800" dirty="0" err="1">
                <a:effectLst/>
                <a:latin typeface="New Baskerville" panose="02020602060200020203" pitchFamily="18" charset="0"/>
                <a:ea typeface="Times New Roman" panose="02020603050405020304" pitchFamily="18" charset="0"/>
                <a:cs typeface="Helvetica Neue"/>
              </a:rPr>
              <a:t>Xeotecnoloxías</a:t>
            </a:r>
            <a:r>
              <a:rPr lang="es-ES" sz="1800" dirty="0">
                <a:effectLst/>
                <a:latin typeface="New Baskerville" panose="02020602060200020203" pitchFamily="18" charset="0"/>
                <a:ea typeface="Times New Roman" panose="02020603050405020304" pitchFamily="18" charset="0"/>
                <a:cs typeface="Helvetica Neue"/>
              </a:rPr>
              <a:t> aplicadas á </a:t>
            </a:r>
            <a:r>
              <a:rPr lang="es-ES" sz="1800" dirty="0" err="1">
                <a:effectLst/>
                <a:latin typeface="New Baskerville" panose="02020602060200020203" pitchFamily="18" charset="0"/>
                <a:ea typeface="Times New Roman" panose="02020603050405020304" pitchFamily="18" charset="0"/>
                <a:cs typeface="Helvetica Neue"/>
              </a:rPr>
              <a:t>construción</a:t>
            </a:r>
            <a:r>
              <a:rPr lang="es-ES" sz="1800" dirty="0">
                <a:effectLst/>
                <a:latin typeface="New Baskerville" panose="02020602060200020203" pitchFamily="18" charset="0"/>
                <a:ea typeface="Times New Roman" panose="02020603050405020304" pitchFamily="18" charset="0"/>
                <a:cs typeface="Helvetica Neue"/>
              </a:rPr>
              <a:t>, </a:t>
            </a:r>
            <a:r>
              <a:rPr lang="es-ES" sz="1800" dirty="0" err="1">
                <a:effectLst/>
                <a:latin typeface="New Baskerville" panose="02020602060200020203" pitchFamily="18" charset="0"/>
                <a:ea typeface="Times New Roman" panose="02020603050405020304" pitchFamily="18" charset="0"/>
                <a:cs typeface="Helvetica Neue"/>
              </a:rPr>
              <a:t>enerxía</a:t>
            </a:r>
            <a:r>
              <a:rPr lang="es-ES" sz="1800" dirty="0">
                <a:effectLst/>
                <a:latin typeface="New Baskerville" panose="02020602060200020203" pitchFamily="18" charset="0"/>
                <a:ea typeface="Times New Roman" panose="02020603050405020304" pitchFamily="18" charset="0"/>
                <a:cs typeface="Helvetica Neue"/>
              </a:rPr>
              <a:t> e industria (UVI + </a:t>
            </a:r>
            <a:r>
              <a:rPr lang="es-ES" dirty="0">
                <a:latin typeface="New Baskerville" panose="02020602060200020203" pitchFamily="18" charset="0"/>
                <a:ea typeface="Times New Roman" panose="02020603050405020304" pitchFamily="18" charset="0"/>
                <a:cs typeface="Helvetica Neue"/>
              </a:rPr>
              <a:t>USAL) (2º ciclo)</a:t>
            </a:r>
            <a:endParaRPr lang="es-ES" sz="1800" dirty="0">
              <a:effectLst/>
              <a:latin typeface="Times New Roman" panose="02020603050405020304" pitchFamily="18" charset="0"/>
              <a:ea typeface="Times New Roman" panose="02020603050405020304" pitchFamily="18" charset="0"/>
            </a:endParaRPr>
          </a:p>
        </p:txBody>
      </p:sp>
      <p:sp>
        <p:nvSpPr>
          <p:cNvPr id="7" name="Marcador de contenido 1">
            <a:extLst>
              <a:ext uri="{FF2B5EF4-FFF2-40B4-BE49-F238E27FC236}">
                <a16:creationId xmlns:a16="http://schemas.microsoft.com/office/drawing/2014/main" id="{161EF691-7346-0AA6-1E80-137A5FAEB988}"/>
              </a:ext>
            </a:extLst>
          </p:cNvPr>
          <p:cNvSpPr txBox="1">
            <a:spLocks/>
          </p:cNvSpPr>
          <p:nvPr/>
        </p:nvSpPr>
        <p:spPr>
          <a:xfrm>
            <a:off x="380471" y="1117307"/>
            <a:ext cx="11431057" cy="461665"/>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buFontTx/>
              <a:buChar char="-"/>
            </a:pPr>
            <a:r>
              <a:rPr lang="gl-ES" sz="2400" b="1" u="sng" dirty="0">
                <a:effectLst>
                  <a:outerShdw blurRad="38100" dist="38100" dir="2700000" algn="tl">
                    <a:srgbClr val="000000">
                      <a:alpha val="43137"/>
                    </a:srgbClr>
                  </a:outerShdw>
                </a:effectLst>
                <a:latin typeface="Roboto Thin" pitchFamily="2" charset="0"/>
                <a:ea typeface="Roboto Thin" pitchFamily="2" charset="0"/>
              </a:rPr>
              <a:t>Situación dos programas de verificación/acreditación/modificación/</a:t>
            </a:r>
            <a:r>
              <a:rPr lang="gl-ES" sz="2400" b="1" u="sng" dirty="0">
                <a:solidFill>
                  <a:srgbClr val="FF0000"/>
                </a:solidFill>
                <a:effectLst>
                  <a:outerShdw blurRad="38100" dist="38100" dir="2700000" algn="tl">
                    <a:srgbClr val="000000">
                      <a:alpha val="43137"/>
                    </a:srgbClr>
                  </a:outerShdw>
                </a:effectLst>
                <a:latin typeface="Roboto Thin" pitchFamily="2" charset="0"/>
                <a:ea typeface="Roboto Thin" pitchFamily="2" charset="0"/>
              </a:rPr>
              <a:t>SEGUIMENTO</a:t>
            </a:r>
            <a:r>
              <a:rPr lang="gl-ES" sz="2400" b="1" dirty="0">
                <a:effectLst>
                  <a:outerShdw blurRad="38100" dist="38100" dir="2700000" algn="tl">
                    <a:srgbClr val="000000">
                      <a:alpha val="43137"/>
                    </a:srgbClr>
                  </a:outerShdw>
                </a:effectLst>
                <a:latin typeface="Roboto Thin" pitchFamily="2" charset="0"/>
                <a:ea typeface="Roboto Thin" pitchFamily="2" charset="0"/>
              </a:rPr>
              <a:t> </a:t>
            </a:r>
          </a:p>
        </p:txBody>
      </p:sp>
      <p:sp>
        <p:nvSpPr>
          <p:cNvPr id="2" name="Marcador de contenido 1">
            <a:extLst>
              <a:ext uri="{FF2B5EF4-FFF2-40B4-BE49-F238E27FC236}">
                <a16:creationId xmlns:a16="http://schemas.microsoft.com/office/drawing/2014/main" id="{8B26005A-7A8A-4DB4-15F0-F0E1478A2E3D}"/>
              </a:ext>
            </a:extLst>
          </p:cNvPr>
          <p:cNvSpPr txBox="1">
            <a:spLocks/>
          </p:cNvSpPr>
          <p:nvPr/>
        </p:nvSpPr>
        <p:spPr>
          <a:xfrm>
            <a:off x="380471" y="1642337"/>
            <a:ext cx="10981581" cy="461665"/>
          </a:xfrm>
          <a:prstGeom prst="rect">
            <a:avLst/>
          </a:prstGeom>
        </p:spPr>
        <p:txBody>
          <a:bodyPr wrap="square" anchor="b">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444500" fontAlgn="base">
              <a:lnSpc>
                <a:spcPct val="100000"/>
              </a:lnSpc>
              <a:buNone/>
            </a:pPr>
            <a:r>
              <a:rPr lang="gl-ES" sz="2400" b="1" dirty="0">
                <a:effectLst>
                  <a:outerShdw blurRad="38100" dist="38100" dir="2700000" algn="tl">
                    <a:srgbClr val="000000">
                      <a:alpha val="43137"/>
                    </a:srgbClr>
                  </a:outerShdw>
                </a:effectLst>
                <a:latin typeface="Roboto Thin" pitchFamily="2" charset="0"/>
                <a:ea typeface="Roboto Thin" pitchFamily="2" charset="0"/>
              </a:rPr>
              <a:t>* </a:t>
            </a:r>
            <a:r>
              <a:rPr lang="gl-ES" sz="2400" dirty="0">
                <a:effectLst>
                  <a:outerShdw blurRad="38100" dist="38100" dir="2700000" algn="tl">
                    <a:srgbClr val="000000">
                      <a:alpha val="43137"/>
                    </a:srgbClr>
                  </a:outerShdw>
                </a:effectLst>
                <a:latin typeface="Roboto Thin" pitchFamily="2" charset="0"/>
                <a:ea typeface="Roboto Thin" pitchFamily="2" charset="0"/>
              </a:rPr>
              <a:t>Tramitados xuño/xullo 2025</a:t>
            </a:r>
            <a:endParaRPr lang="gl-ES" sz="2400" dirty="0">
              <a:latin typeface="Roboto Thin" pitchFamily="2" charset="0"/>
              <a:ea typeface="Roboto Thin" pitchFamily="2" charset="0"/>
            </a:endParaRPr>
          </a:p>
        </p:txBody>
      </p:sp>
      <p:sp>
        <p:nvSpPr>
          <p:cNvPr id="6" name="Rectángulo 5">
            <a:extLst>
              <a:ext uri="{FF2B5EF4-FFF2-40B4-BE49-F238E27FC236}">
                <a16:creationId xmlns:a16="http://schemas.microsoft.com/office/drawing/2014/main" id="{960FD67D-4ED5-CCEF-EB37-AD0484F3614F}"/>
              </a:ext>
            </a:extLst>
          </p:cNvPr>
          <p:cNvSpPr/>
          <p:nvPr/>
        </p:nvSpPr>
        <p:spPr>
          <a:xfrm>
            <a:off x="1934916" y="3057826"/>
            <a:ext cx="6232540" cy="306811"/>
          </a:xfrm>
          <a:prstGeom prst="rect">
            <a:avLst/>
          </a:prstGeom>
          <a:solidFill>
            <a:srgbClr val="92D050">
              <a:alpha val="10000"/>
            </a:srgbClr>
          </a:solid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gl-ES" noProof="0" dirty="0"/>
          </a:p>
        </p:txBody>
      </p:sp>
    </p:spTree>
    <p:extLst>
      <p:ext uri="{BB962C8B-B14F-4D97-AF65-F5344CB8AC3E}">
        <p14:creationId xmlns:p14="http://schemas.microsoft.com/office/powerpoint/2010/main" val="2182427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88E75-5A10-3C86-FF94-D045BEE7D47F}"/>
            </a:ext>
          </a:extLst>
        </p:cNvPr>
        <p:cNvGrpSpPr/>
        <p:nvPr/>
      </p:nvGrpSpPr>
      <p:grpSpPr>
        <a:xfrm>
          <a:off x="0" y="0"/>
          <a:ext cx="0" cy="0"/>
          <a:chOff x="0" y="0"/>
          <a:chExt cx="0" cy="0"/>
        </a:xfrm>
      </p:grpSpPr>
      <p:sp>
        <p:nvSpPr>
          <p:cNvPr id="4" name="Título 2">
            <a:extLst>
              <a:ext uri="{FF2B5EF4-FFF2-40B4-BE49-F238E27FC236}">
                <a16:creationId xmlns:a16="http://schemas.microsoft.com/office/drawing/2014/main" id="{574F64CD-96F4-86CA-0F87-D2237219FCDB}"/>
              </a:ext>
            </a:extLst>
          </p:cNvPr>
          <p:cNvSpPr txBox="1">
            <a:spLocks/>
          </p:cNvSpPr>
          <p:nvPr/>
        </p:nvSpPr>
        <p:spPr>
          <a:xfrm>
            <a:off x="150124" y="138598"/>
            <a:ext cx="12069171" cy="763030"/>
          </a:xfrm>
          <a:prstGeom prst="rect">
            <a:avLst/>
          </a:prstGeom>
        </p:spPr>
        <p:txBody>
          <a:bodyPr/>
          <a:lstStyle>
            <a:lvl1pPr algn="l" defTabSz="914400" rtl="0" eaLnBrk="1" latinLnBrk="0" hangingPunct="1">
              <a:lnSpc>
                <a:spcPct val="90000"/>
              </a:lnSpc>
              <a:spcBef>
                <a:spcPct val="0"/>
              </a:spcBef>
              <a:buNone/>
              <a:defRPr sz="4400" b="0" i="0" kern="1200">
                <a:solidFill>
                  <a:srgbClr val="405B71"/>
                </a:solidFill>
                <a:latin typeface="Roboto Th" pitchFamily="2" charset="0"/>
                <a:ea typeface="+mj-ea"/>
                <a:cs typeface="+mj-cs"/>
              </a:defRPr>
            </a:lvl1pPr>
          </a:lstStyle>
          <a:p>
            <a:r>
              <a:rPr lang="gl-ES" sz="4000" noProof="0" dirty="0">
                <a:solidFill>
                  <a:schemeClr val="bg1"/>
                </a:solidFill>
              </a:rPr>
              <a:t>2. Informe da Presidencia</a:t>
            </a:r>
          </a:p>
        </p:txBody>
      </p:sp>
      <p:grpSp>
        <p:nvGrpSpPr>
          <p:cNvPr id="3" name="Grupo 2">
            <a:extLst>
              <a:ext uri="{FF2B5EF4-FFF2-40B4-BE49-F238E27FC236}">
                <a16:creationId xmlns:a16="http://schemas.microsoft.com/office/drawing/2014/main" id="{958EFF31-B9FA-2B4C-1D2A-177E8C9B50CE}"/>
              </a:ext>
            </a:extLst>
          </p:cNvPr>
          <p:cNvGrpSpPr>
            <a:grpSpLocks noChangeAspect="1"/>
          </p:cNvGrpSpPr>
          <p:nvPr/>
        </p:nvGrpSpPr>
        <p:grpSpPr>
          <a:xfrm>
            <a:off x="263660" y="2314369"/>
            <a:ext cx="4642234" cy="2520000"/>
            <a:chOff x="431955" y="1330505"/>
            <a:chExt cx="6324132" cy="3433000"/>
          </a:xfrm>
        </p:grpSpPr>
        <p:pic>
          <p:nvPicPr>
            <p:cNvPr id="6" name="Imagen 5" descr="Texto&#10;&#10;El contenido generado por IA puede ser incorrecto.">
              <a:extLst>
                <a:ext uri="{FF2B5EF4-FFF2-40B4-BE49-F238E27FC236}">
                  <a16:creationId xmlns:a16="http://schemas.microsoft.com/office/drawing/2014/main" id="{828AFC21-D9DD-FDB0-709C-AC2849D6D2EF}"/>
                </a:ext>
              </a:extLst>
            </p:cNvPr>
            <p:cNvPicPr>
              <a:picLocks noChangeAspect="1"/>
            </p:cNvPicPr>
            <p:nvPr/>
          </p:nvPicPr>
          <p:blipFill>
            <a:blip r:embed="rId2"/>
            <a:stretch>
              <a:fillRect/>
            </a:stretch>
          </p:blipFill>
          <p:spPr>
            <a:xfrm>
              <a:off x="431955" y="1330505"/>
              <a:ext cx="6324132" cy="3433000"/>
            </a:xfrm>
            <a:prstGeom prst="rect">
              <a:avLst/>
            </a:prstGeom>
          </p:spPr>
        </p:pic>
        <p:pic>
          <p:nvPicPr>
            <p:cNvPr id="7" name="Imagen 6" descr="Logotipo, nombre de la empresa&#10;&#10;El contenido generado por IA puede ser incorrecto.">
              <a:extLst>
                <a:ext uri="{FF2B5EF4-FFF2-40B4-BE49-F238E27FC236}">
                  <a16:creationId xmlns:a16="http://schemas.microsoft.com/office/drawing/2014/main" id="{CB529111-9590-B682-B651-2F1B7D585298}"/>
                </a:ext>
              </a:extLst>
            </p:cNvPr>
            <p:cNvPicPr>
              <a:picLocks noChangeAspect="1"/>
            </p:cNvPicPr>
            <p:nvPr/>
          </p:nvPicPr>
          <p:blipFill>
            <a:blip r:embed="rId3"/>
            <a:stretch>
              <a:fillRect/>
            </a:stretch>
          </p:blipFill>
          <p:spPr>
            <a:xfrm>
              <a:off x="5217827" y="3800346"/>
              <a:ext cx="1071805" cy="763030"/>
            </a:xfrm>
            <a:prstGeom prst="rect">
              <a:avLst/>
            </a:prstGeom>
          </p:spPr>
        </p:pic>
      </p:grpSp>
      <p:pic>
        <p:nvPicPr>
          <p:cNvPr id="15" name="Imagen 14" descr="Texto&#10;&#10;El contenido generado por IA puede ser incorrecto.">
            <a:extLst>
              <a:ext uri="{FF2B5EF4-FFF2-40B4-BE49-F238E27FC236}">
                <a16:creationId xmlns:a16="http://schemas.microsoft.com/office/drawing/2014/main" id="{5BE19052-BB21-A6AA-ACCC-F90A2010E192}"/>
              </a:ext>
            </a:extLst>
          </p:cNvPr>
          <p:cNvPicPr>
            <a:picLocks noChangeAspect="1"/>
          </p:cNvPicPr>
          <p:nvPr/>
        </p:nvPicPr>
        <p:blipFill>
          <a:blip r:embed="rId4"/>
          <a:stretch>
            <a:fillRect/>
          </a:stretch>
        </p:blipFill>
        <p:spPr>
          <a:xfrm>
            <a:off x="5006517" y="2954661"/>
            <a:ext cx="6921823" cy="1080000"/>
          </a:xfrm>
          <a:prstGeom prst="rect">
            <a:avLst/>
          </a:prstGeom>
        </p:spPr>
      </p:pic>
      <p:pic>
        <p:nvPicPr>
          <p:cNvPr id="16" name="Imagen 15" descr="Programa de Doctorado en Investigaciￃﾳn en tecnoloxￃﾭas e procesos avanzados en la industria.&#10;&#10;El contenido generado por IA puede ser incorrecto.">
            <a:extLst>
              <a:ext uri="{FF2B5EF4-FFF2-40B4-BE49-F238E27FC236}">
                <a16:creationId xmlns:a16="http://schemas.microsoft.com/office/drawing/2014/main" id="{443EBB0E-D7D4-497E-8F62-5FA992D6633E}"/>
              </a:ext>
            </a:extLst>
          </p:cNvPr>
          <p:cNvPicPr>
            <a:picLocks noChangeAspect="1"/>
          </p:cNvPicPr>
          <p:nvPr/>
        </p:nvPicPr>
        <p:blipFill>
          <a:blip r:embed="rId5"/>
          <a:stretch>
            <a:fillRect/>
          </a:stretch>
        </p:blipFill>
        <p:spPr>
          <a:xfrm>
            <a:off x="441286" y="5019652"/>
            <a:ext cx="11309428" cy="828000"/>
          </a:xfrm>
          <a:prstGeom prst="rect">
            <a:avLst/>
          </a:prstGeom>
        </p:spPr>
      </p:pic>
      <p:sp>
        <p:nvSpPr>
          <p:cNvPr id="17" name="Rectángulo 16">
            <a:extLst>
              <a:ext uri="{FF2B5EF4-FFF2-40B4-BE49-F238E27FC236}">
                <a16:creationId xmlns:a16="http://schemas.microsoft.com/office/drawing/2014/main" id="{D2997250-9CA9-389B-EC0F-01F76BE86A0A}"/>
              </a:ext>
            </a:extLst>
          </p:cNvPr>
          <p:cNvSpPr/>
          <p:nvPr/>
        </p:nvSpPr>
        <p:spPr>
          <a:xfrm>
            <a:off x="342199" y="4931029"/>
            <a:ext cx="11483293" cy="1032206"/>
          </a:xfrm>
          <a:prstGeom prst="rect">
            <a:avLst/>
          </a:prstGeom>
          <a:solidFill>
            <a:srgbClr val="FF0000">
              <a:alpha val="10000"/>
            </a:srgbClr>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gl-ES" noProof="0" dirty="0"/>
          </a:p>
        </p:txBody>
      </p:sp>
    </p:spTree>
    <p:extLst>
      <p:ext uri="{BB962C8B-B14F-4D97-AF65-F5344CB8AC3E}">
        <p14:creationId xmlns:p14="http://schemas.microsoft.com/office/powerpoint/2010/main" val="4224377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81EF9F2-748E-1EEC-ABCB-608DA1BDF55B}"/>
              </a:ext>
            </a:extLst>
          </p:cNvPr>
          <p:cNvPicPr>
            <a:picLocks noChangeAspect="1"/>
          </p:cNvPicPr>
          <p:nvPr/>
        </p:nvPicPr>
        <p:blipFill>
          <a:blip r:embed="rId2"/>
          <a:stretch>
            <a:fillRect/>
          </a:stretch>
        </p:blipFill>
        <p:spPr>
          <a:xfrm>
            <a:off x="490020" y="2732088"/>
            <a:ext cx="1854200" cy="3073400"/>
          </a:xfrm>
          <a:prstGeom prst="rect">
            <a:avLst/>
          </a:prstGeom>
        </p:spPr>
      </p:pic>
      <p:sp>
        <p:nvSpPr>
          <p:cNvPr id="4" name="Marcador de contenido 1">
            <a:extLst>
              <a:ext uri="{FF2B5EF4-FFF2-40B4-BE49-F238E27FC236}">
                <a16:creationId xmlns:a16="http://schemas.microsoft.com/office/drawing/2014/main" id="{6564F485-3534-AE0F-FB3B-088F99B71EBC}"/>
              </a:ext>
            </a:extLst>
          </p:cNvPr>
          <p:cNvSpPr txBox="1">
            <a:spLocks/>
          </p:cNvSpPr>
          <p:nvPr/>
        </p:nvSpPr>
        <p:spPr>
          <a:xfrm>
            <a:off x="2961565" y="1824079"/>
            <a:ext cx="7988796" cy="3981409"/>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Roboto Th"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Roboto Th"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Roboto Th"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Roboto Th"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00000"/>
              </a:lnSpc>
              <a:buNone/>
            </a:pPr>
            <a:r>
              <a:rPr lang="pt-BR" b="1" noProof="0" dirty="0" err="1">
                <a:latin typeface="Roboto Thin" pitchFamily="2" charset="0"/>
                <a:ea typeface="Roboto Thin" pitchFamily="2" charset="0"/>
              </a:rPr>
              <a:t>Validación</a:t>
            </a:r>
            <a:r>
              <a:rPr lang="pt-BR" b="1" noProof="0" dirty="0">
                <a:latin typeface="Roboto Thin" pitchFamily="2" charset="0"/>
                <a:ea typeface="Roboto Thin" pitchFamily="2" charset="0"/>
              </a:rPr>
              <a:t>, se procede, da Memoria da EIDO do curso 2024/2025</a:t>
            </a:r>
            <a:endParaRPr lang="gl-ES" b="1" noProof="0" dirty="0">
              <a:latin typeface="Roboto Thin" pitchFamily="2" charset="0"/>
              <a:ea typeface="Roboto Thin" pitchFamily="2" charset="0"/>
            </a:endParaRPr>
          </a:p>
        </p:txBody>
      </p:sp>
    </p:spTree>
    <p:extLst>
      <p:ext uri="{BB962C8B-B14F-4D97-AF65-F5344CB8AC3E}">
        <p14:creationId xmlns:p14="http://schemas.microsoft.com/office/powerpoint/2010/main" val="307751913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5016</TotalTime>
  <Words>1717</Words>
  <Application>Microsoft Office PowerPoint</Application>
  <PresentationFormat>Panorámica</PresentationFormat>
  <Paragraphs>136</Paragraphs>
  <Slides>39</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39</vt:i4>
      </vt:variant>
    </vt:vector>
  </HeadingPairs>
  <TitlesOfParts>
    <vt:vector size="48" baseType="lpstr">
      <vt:lpstr>Arial</vt:lpstr>
      <vt:lpstr>Campus Simple</vt:lpstr>
      <vt:lpstr>New Baskerville</vt:lpstr>
      <vt:lpstr>Roboto Th</vt:lpstr>
      <vt:lpstr>Roboto Thin</vt:lpstr>
      <vt:lpstr>Symbol</vt:lpstr>
      <vt:lpstr>Times New Roman</vt:lpstr>
      <vt:lpstr>Wingdings</vt:lpstr>
      <vt:lpstr>Tema de Office</vt:lpstr>
      <vt:lpstr>EIDO</vt:lpstr>
      <vt:lpstr>Orden do día</vt:lpstr>
      <vt:lpstr>Presentación de PowerPoint</vt:lpstr>
      <vt:lpstr>Presentación de PowerPoint</vt:lpstr>
      <vt:lpstr>Presentación de PowerPoint</vt:lpstr>
      <vt:lpstr>2. Informe da Presidencia</vt:lpstr>
      <vt:lpstr>2. Informe da Presidencia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5. Información sobre a certificación do SGC da EIDO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Universidade de Vigo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EIDO - Comisión de Calidade</dc:title>
  <dc:creator>Nacho</dc:creator>
  <cp:lastModifiedBy>Ignacio Pérez Juste</cp:lastModifiedBy>
  <cp:revision>179</cp:revision>
  <dcterms:created xsi:type="dcterms:W3CDTF">2021-10-25T10:06:46Z</dcterms:created>
  <dcterms:modified xsi:type="dcterms:W3CDTF">2026-07-31T10:43:11Z</dcterms:modified>
</cp:coreProperties>
</file>