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5" r:id="rId3"/>
    <p:sldId id="339" r:id="rId4"/>
    <p:sldId id="306" r:id="rId5"/>
    <p:sldId id="307" r:id="rId6"/>
    <p:sldId id="398" r:id="rId7"/>
    <p:sldId id="308" r:id="rId8"/>
    <p:sldId id="367" r:id="rId9"/>
    <p:sldId id="365" r:id="rId10"/>
    <p:sldId id="368" r:id="rId11"/>
    <p:sldId id="366" r:id="rId12"/>
    <p:sldId id="369" r:id="rId13"/>
    <p:sldId id="374" r:id="rId14"/>
    <p:sldId id="389" r:id="rId15"/>
    <p:sldId id="309" r:id="rId16"/>
    <p:sldId id="382" r:id="rId17"/>
    <p:sldId id="364" r:id="rId18"/>
    <p:sldId id="384" r:id="rId19"/>
    <p:sldId id="393" r:id="rId20"/>
    <p:sldId id="383" r:id="rId21"/>
    <p:sldId id="394" r:id="rId22"/>
    <p:sldId id="385" r:id="rId23"/>
    <p:sldId id="395" r:id="rId24"/>
    <p:sldId id="386" r:id="rId25"/>
    <p:sldId id="396" r:id="rId26"/>
    <p:sldId id="387" r:id="rId27"/>
    <p:sldId id="397" r:id="rId28"/>
    <p:sldId id="388" r:id="rId29"/>
    <p:sldId id="325" r:id="rId30"/>
    <p:sldId id="390" r:id="rId31"/>
    <p:sldId id="371" r:id="rId32"/>
    <p:sldId id="343" r:id="rId33"/>
    <p:sldId id="311" r:id="rId34"/>
    <p:sldId id="372" r:id="rId35"/>
    <p:sldId id="377" r:id="rId36"/>
    <p:sldId id="379" r:id="rId37"/>
    <p:sldId id="375" r:id="rId38"/>
    <p:sldId id="376" r:id="rId39"/>
    <p:sldId id="380" r:id="rId40"/>
    <p:sldId id="381" r:id="rId41"/>
    <p:sldId id="263" r:id="rId42"/>
    <p:sldId id="391" r:id="rId43"/>
    <p:sldId id="399" r:id="rId44"/>
    <p:sldId id="264" r:id="rId45"/>
    <p:sldId id="392" r:id="rId46"/>
    <p:sldId id="265" r:id="rId47"/>
    <p:sldId id="258" r:id="rId4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51B"/>
    <a:srgbClr val="76BC21"/>
    <a:srgbClr val="073349"/>
    <a:srgbClr val="003DA6"/>
    <a:srgbClr val="00B2E3"/>
    <a:srgbClr val="A6A6A6"/>
    <a:srgbClr val="7F7F7F"/>
    <a:srgbClr val="898C8E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108" d="100"/>
          <a:sy n="108" d="100"/>
        </p:scale>
        <p:origin x="798" y="26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03/11/2025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03/11/2025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l-ES" sz="20000" kern="700" spc="-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pus Simple" pitchFamily="2" charset="0"/>
                <a:ea typeface="Roboto" pitchFamily="2" charset="0"/>
              </a:rPr>
              <a:t>EIDO</a:t>
            </a:r>
            <a:endParaRPr lang="gl-ES" sz="2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gl-ES" sz="1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de novembro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gl-ES" sz="5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Calidade</a:t>
            </a: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CB0D-B722-0949-80B3-4B3CE11A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FE86E27-CFBA-E70E-74F3-043AB6D26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7E587583-178C-B38F-C6F4-841629294174}"/>
              </a:ext>
            </a:extLst>
          </p:cNvPr>
          <p:cNvSpPr txBox="1">
            <a:spLocks/>
          </p:cNvSpPr>
          <p:nvPr/>
        </p:nvSpPr>
        <p:spPr>
          <a:xfrm>
            <a:off x="605209" y="959465"/>
            <a:ext cx="10981581" cy="14721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endParaRPr lang="gl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00" b="1" dirty="0">
              <a:latin typeface="Roboto Thin" pitchFamily="2" charset="0"/>
              <a:ea typeface="Roboto Thin" pitchFamily="2" charset="0"/>
            </a:endParaRPr>
          </a:p>
          <a:p>
            <a:pPr marL="719138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Tramitadas ante ACSUG os informes de seguimiento dos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PDs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F5767-867A-D755-5ED0-49A4D76DD3E6}"/>
              </a:ext>
            </a:extLst>
          </p:cNvPr>
          <p:cNvSpPr txBox="1"/>
          <p:nvPr/>
        </p:nvSpPr>
        <p:spPr>
          <a:xfrm>
            <a:off x="1687551" y="2504428"/>
            <a:ext cx="9473840" cy="17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non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agroalimentaria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Comunicación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Creación e investigación en arte contemporánea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Enxeñaría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química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Xestión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resolución de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conflitos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. Menores, familia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xustiza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terapéutica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9E9FC2-54CA-BF26-EFD2-5030BBA289AD}"/>
              </a:ext>
            </a:extLst>
          </p:cNvPr>
          <p:cNvSpPr txBox="1"/>
          <p:nvPr/>
        </p:nvSpPr>
        <p:spPr>
          <a:xfrm>
            <a:off x="1687551" y="4297769"/>
            <a:ext cx="9473840" cy="17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Biotecnoloxía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avanzada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Ciencias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sociais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envellecemento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(UVI + USC + UDC + UPOR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UTAD) (1º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Equidade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innovación en educación (UVI + USC + UDC + UCAN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UOV)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Estudos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literarios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Xeotecnoloxías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aplicadas á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construción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,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enerxía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industria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USAL)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8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CCD5-12F3-4369-F1C9-BFD44CEA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9EE284C-8195-D1A1-E5F3-8814BDA848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572F9BCE-5CE0-C063-D29C-7F7C29C26F5D}"/>
              </a:ext>
            </a:extLst>
          </p:cNvPr>
          <p:cNvSpPr txBox="1">
            <a:spLocks/>
          </p:cNvSpPr>
          <p:nvPr/>
        </p:nvSpPr>
        <p:spPr>
          <a:xfrm>
            <a:off x="605209" y="1069526"/>
            <a:ext cx="10981581" cy="18415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Verificación</a:t>
            </a:r>
            <a:endParaRPr lang="gl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00" b="1" dirty="0">
              <a:latin typeface="Roboto Thin" pitchFamily="2" charset="0"/>
              <a:ea typeface="Roboto Thin" pitchFamily="2" charset="0"/>
            </a:endParaRPr>
          </a:p>
          <a:p>
            <a:pPr marL="719138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En período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alegacións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(ata o 7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novembro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)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unha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declaración de interese para a verificación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dun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novo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PD en Física, Computación e Aeronáutica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D1BA-BBC0-3B75-EB3E-F9CAAD79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753F427D-CD9D-0806-985A-DBDC06338A7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A0043F-4A50-9F4C-310A-C4E2D8E12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80" y="1003178"/>
            <a:ext cx="7568635" cy="514460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C20DCF2-C9FC-6308-D4F3-38FEF7D71BB5}"/>
              </a:ext>
            </a:extLst>
          </p:cNvPr>
          <p:cNvSpPr/>
          <p:nvPr/>
        </p:nvSpPr>
        <p:spPr>
          <a:xfrm>
            <a:off x="2490177" y="1003178"/>
            <a:ext cx="7558538" cy="21306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235CE22-FFD2-1971-8D06-ECFAE098ECC8}"/>
              </a:ext>
            </a:extLst>
          </p:cNvPr>
          <p:cNvSpPr/>
          <p:nvPr/>
        </p:nvSpPr>
        <p:spPr>
          <a:xfrm>
            <a:off x="5477521" y="3204839"/>
            <a:ext cx="825625" cy="541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06D5C5-2C02-2CBC-501D-164B69279E7F}"/>
              </a:ext>
            </a:extLst>
          </p:cNvPr>
          <p:cNvSpPr/>
          <p:nvPr/>
        </p:nvSpPr>
        <p:spPr>
          <a:xfrm>
            <a:off x="5486399" y="2412312"/>
            <a:ext cx="825625" cy="3575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01F9D-38F9-C00A-FDE2-60671CED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D85FFF-B339-B592-C7D1-C05408EB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1" t="20991"/>
          <a:stretch>
            <a:fillRect/>
          </a:stretch>
        </p:blipFill>
        <p:spPr>
          <a:xfrm>
            <a:off x="568171" y="1183174"/>
            <a:ext cx="8227336" cy="4491651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DEAFD547-9089-EEE0-BE7E-8F0B779BEE71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A2E75632-EE08-BDB8-D17E-87C69CA2C17E}"/>
              </a:ext>
            </a:extLst>
          </p:cNvPr>
          <p:cNvSpPr txBox="1">
            <a:spLocks/>
          </p:cNvSpPr>
          <p:nvPr/>
        </p:nvSpPr>
        <p:spPr>
          <a:xfrm>
            <a:off x="8871751" y="3278923"/>
            <a:ext cx="2982897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  <a:sym typeface="Symbol" panose="05050102010706020507" pitchFamily="18" charset="2"/>
              </a:rPr>
              <a:t>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Detalle en punto 5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3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4EFD3-F7AE-6AF2-DA95-FF2C9BB1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7BB7C37A-52E3-131E-92C8-1612BD333A6F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21039C6E-29F5-8E68-790F-856A0C420A32}"/>
              </a:ext>
            </a:extLst>
          </p:cNvPr>
          <p:cNvSpPr txBox="1">
            <a:spLocks/>
          </p:cNvSpPr>
          <p:nvPr/>
        </p:nvSpPr>
        <p:spPr>
          <a:xfrm>
            <a:off x="409900" y="993453"/>
            <a:ext cx="10981581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Nova páxina </a:t>
            </a:r>
            <a:r>
              <a:rPr lang="gl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web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			</a:t>
            </a:r>
            <a:r>
              <a:rPr lang="gl-E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eido.uvigo.gal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8533C0-4ACB-008C-52CE-A160E622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96" y="1546943"/>
            <a:ext cx="5462497" cy="44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831977" y="1824079"/>
            <a:ext cx="9019712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Validación, se procede, de modificacións dos procedementos do SGC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1C2A3-E6E6-5A02-7184-825AEEB4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799F4A-B5A8-2688-C34D-FCC851B4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1" y="936640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456CEE8-101D-1CA3-4B9E-4499A118F68D}"/>
              </a:ext>
            </a:extLst>
          </p:cNvPr>
          <p:cNvSpPr txBox="1">
            <a:spLocks/>
          </p:cNvSpPr>
          <p:nvPr/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614A276-D7B5-7E6B-C846-AB90B17F6A55}"/>
              </a:ext>
            </a:extLst>
          </p:cNvPr>
          <p:cNvSpPr/>
          <p:nvPr/>
        </p:nvSpPr>
        <p:spPr>
          <a:xfrm>
            <a:off x="5788241" y="4057095"/>
            <a:ext cx="2621890" cy="665825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6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C2B1-724E-2DF1-30F7-6964E9661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A4169F-73D4-4A3A-FDC6-5473D553AF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5306DA95-F6B3-7CEE-0737-2C576E7F38B1}"/>
              </a:ext>
            </a:extLst>
          </p:cNvPr>
          <p:cNvSpPr txBox="1">
            <a:spLocks/>
          </p:cNvSpPr>
          <p:nvPr/>
        </p:nvSpPr>
        <p:spPr>
          <a:xfrm>
            <a:off x="445008" y="1206596"/>
            <a:ext cx="11301983" cy="44448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ts val="35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Xestión Académica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ts val="3500"/>
              </a:lnSpc>
              <a:spcBef>
                <a:spcPts val="0"/>
              </a:spcBef>
            </a:pPr>
            <a:r>
              <a:rPr lang="pt-BR" sz="2400" b="1" dirty="0">
                <a:latin typeface="Roboto Thin" pitchFamily="2" charset="0"/>
                <a:ea typeface="Roboto Thin" pitchFamily="2" charset="0"/>
              </a:rPr>
              <a:t>Cambio do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responsable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proceso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Xefe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Servizo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de XE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Posgrao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1781175" indent="-342900" fontAlgn="base">
              <a:lnSpc>
                <a:spcPts val="3500"/>
              </a:lnSpc>
              <a:spcBef>
                <a:spcPts val="0"/>
              </a:spcBef>
            </a:pPr>
            <a:r>
              <a:rPr lang="pt-BR" sz="2400" b="1" dirty="0">
                <a:latin typeface="Roboto Thin" pitchFamily="2" charset="0"/>
                <a:ea typeface="Roboto Thin" pitchFamily="2" charset="0"/>
              </a:rPr>
              <a:t>Indicadores: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intégrase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IPD13 Estudantes por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liña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remóvense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o IPD1 Oferta, IPD2 Demanda, IPD3 Estudantes de novo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ingreso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, IPD5 Novo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ingreso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doutras universidades, IPD7 Novo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ingreso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con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complementos formativos e IPD12 Novo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ingreso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por perfil (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pasan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a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Promoción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1781175" indent="-342900" fontAlgn="base">
              <a:lnSpc>
                <a:spcPts val="3500"/>
              </a:lnSpc>
              <a:spcBef>
                <a:spcPts val="0"/>
              </a:spcBef>
            </a:pP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Sepárase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a fase de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promoción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captación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de estudantes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2D68F-9247-D104-192F-4A93C392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7512B4-36AA-8B9C-3E1A-CE1FA07D2C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D2C87DE0-8B31-179D-89F5-9C4C9BD288D6}"/>
              </a:ext>
            </a:extLst>
          </p:cNvPr>
          <p:cNvSpPr txBox="1">
            <a:spLocks/>
          </p:cNvSpPr>
          <p:nvPr/>
        </p:nvSpPr>
        <p:spPr>
          <a:xfrm>
            <a:off x="359709" y="961658"/>
            <a:ext cx="11504336" cy="493468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Xestión Académica - Procedementos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  Admisión (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01)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 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sobre requisitos de acceso e criterios de admisión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 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Suprímese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a fase de promoción e captación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  Atención e orientación (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01)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  Actualización dos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servizos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prestatarios de atención e orientación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 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sobre as actividades de orientación profesional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  Certificación dos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estudos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01)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  Novo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procedemento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por separación do anterior de Atención e Orientación</a:t>
            </a:r>
          </a:p>
        </p:txBody>
      </p:sp>
    </p:spTree>
    <p:extLst>
      <p:ext uri="{BB962C8B-B14F-4D97-AF65-F5344CB8AC3E}">
        <p14:creationId xmlns:p14="http://schemas.microsoft.com/office/powerpoint/2010/main" val="3404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6B06-D7D9-89FB-44C3-A0FFB382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E958BF1-4A42-70CF-C0FF-242C8975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1" y="936640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42139FB-01C2-BA1A-66E7-F4AD6166B90F}"/>
              </a:ext>
            </a:extLst>
          </p:cNvPr>
          <p:cNvSpPr txBox="1">
            <a:spLocks/>
          </p:cNvSpPr>
          <p:nvPr/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4DCA703-8F90-1C42-9B47-5217ADF39B5E}"/>
              </a:ext>
            </a:extLst>
          </p:cNvPr>
          <p:cNvSpPr/>
          <p:nvPr/>
        </p:nvSpPr>
        <p:spPr>
          <a:xfrm>
            <a:off x="4057096" y="4057095"/>
            <a:ext cx="1482570" cy="665825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9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30784" y="970945"/>
            <a:ext cx="1059105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1.	Aprobación, se procede, das actas de sesións anteriores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2.	Informe da presidencia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3.	Validación, se procede, das seguintes modificacións dos procedementos do SGC:</a:t>
            </a:r>
          </a:p>
          <a:p>
            <a:pPr lvl="0" indent="630238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- Xestión Académica</a:t>
            </a:r>
          </a:p>
          <a:p>
            <a:pPr lvl="0" indent="630238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- Promoción e Captación</a:t>
            </a:r>
          </a:p>
          <a:p>
            <a:pPr lvl="0" indent="630238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- Xestión da Documentación</a:t>
            </a:r>
          </a:p>
          <a:p>
            <a:pPr lvl="0" indent="630238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- Dirección estratéxica: Comunicación e Proxección Social</a:t>
            </a:r>
          </a:p>
          <a:p>
            <a:pPr lvl="0" indent="630238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- Avaliación da satisfacción e inserción laboral</a:t>
            </a:r>
          </a:p>
          <a:p>
            <a:pPr lvl="0" indent="630238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- Xestión do Persoal: Actualización dos formularios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4.	Validación, se procede, da modificación do catálogo de indicadores do SGC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5.	Seguimento do Plan de Actualización e Mellora do SGC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6.	Seguimento do deseño da medición da satisfacción: Análise de expectativas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7.	Validación, se procede, da modificación do Código de boas prácticas da EIDO</a:t>
            </a:r>
          </a:p>
          <a:p>
            <a:pPr lvl="0" algn="just" defTabSz="360000">
              <a:lnSpc>
                <a:spcPts val="2800"/>
              </a:lnSpc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8.	Rolda aberta de intervencións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7CEA-7A1E-5202-946C-830E8D19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2BFD37-53B9-AD63-BBF2-785B14E91F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A5B4329F-05CF-93DC-420E-E93AF67E055C}"/>
              </a:ext>
            </a:extLst>
          </p:cNvPr>
          <p:cNvSpPr txBox="1">
            <a:spLocks/>
          </p:cNvSpPr>
          <p:nvPr/>
        </p:nvSpPr>
        <p:spPr>
          <a:xfrm>
            <a:off x="578469" y="1024280"/>
            <a:ext cx="11301983" cy="505779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Promoción e captación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Novo proceso por escisión de Xestión Académica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Indicadores: integra os mencionados IPD1, IPD2, IPD3, IPD5, IPD7e IPD12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Promoción e captación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estudantes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01)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Novo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procedemento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por separación do anterior de Admisión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Formalización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dun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plan de promoción e captación institucional (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Vicerreitoría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Empregrabilidade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en colaboración coa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Vicerreitoría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de Internacionalización)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58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606F-5DCB-5723-FDEC-D6DDEABC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D157989-223D-10D9-6BB5-6534C972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1" y="936640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E680C98-10CA-9A48-6770-13854789D9D4}"/>
              </a:ext>
            </a:extLst>
          </p:cNvPr>
          <p:cNvSpPr txBox="1">
            <a:spLocks/>
          </p:cNvSpPr>
          <p:nvPr/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CF9601E-D5E7-67DD-6771-134807E01E63}"/>
              </a:ext>
            </a:extLst>
          </p:cNvPr>
          <p:cNvSpPr/>
          <p:nvPr/>
        </p:nvSpPr>
        <p:spPr>
          <a:xfrm>
            <a:off x="3675356" y="4944863"/>
            <a:ext cx="1225117" cy="1012009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54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CAC39-7776-348B-9327-0D950264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B290180-2448-4CB4-96C6-1831CFDECA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5212A323-A113-BF1D-2BD1-1E1FD25EC9B3}"/>
              </a:ext>
            </a:extLst>
          </p:cNvPr>
          <p:cNvSpPr txBox="1">
            <a:spLocks/>
          </p:cNvSpPr>
          <p:nvPr/>
        </p:nvSpPr>
        <p:spPr>
          <a:xfrm>
            <a:off x="198579" y="878404"/>
            <a:ext cx="11993421" cy="521168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Xestión da documentación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2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latin typeface="Roboto Thin" pitchFamily="2" charset="0"/>
                <a:ea typeface="Roboto Thin" pitchFamily="2" charset="0"/>
              </a:rPr>
              <a:t>Cambio do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responsable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do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proceso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Xefe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Servizo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de XE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Posgrao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pt-BR" sz="12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Control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dos documentos (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01)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sobre o rol da Comisión de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na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fase de aprobación e aplicación dos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procedementos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e anexos (formularios)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sobre o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control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das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actualizacións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dos anexos (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formularios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): data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sobre os destinatarios da difusión dos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procedementos</a:t>
            </a:r>
            <a:endParaRPr lang="pt-BR" sz="2000" b="1" dirty="0">
              <a:latin typeface="Roboto Thin" pitchFamily="2" charset="0"/>
              <a:ea typeface="Roboto Thin" pitchFamily="2" charset="0"/>
            </a:endParaRP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b="1" dirty="0">
                <a:latin typeface="Roboto Thin" pitchFamily="2" charset="0"/>
                <a:ea typeface="Roboto Thin" pitchFamily="2" charset="0"/>
              </a:rPr>
              <a:t> Posta ao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día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do anexo 1 (modelo de diagrama de fluxo)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12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Control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dos 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rexistros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(</a:t>
            </a:r>
            <a:r>
              <a:rPr lang="pt-BR" sz="2400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pt-BR" sz="2400" b="1" dirty="0">
                <a:latin typeface="Roboto Thin" pitchFamily="2" charset="0"/>
                <a:ea typeface="Roboto Thin" pitchFamily="2" charset="0"/>
              </a:rPr>
              <a:t> 01)</a:t>
            </a: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sobre as responsabilidades da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xestión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dos </a:t>
            </a:r>
            <a:r>
              <a:rPr lang="es-ES" sz="2000" b="1" dirty="0" err="1">
                <a:latin typeface="Roboto Thin" pitchFamily="2" charset="0"/>
                <a:ea typeface="Roboto Thin" pitchFamily="2" charset="0"/>
              </a:rPr>
              <a:t>rexistros</a:t>
            </a:r>
            <a:r>
              <a:rPr lang="es-ES" sz="2000" b="1" dirty="0">
                <a:latin typeface="Roboto Thin" pitchFamily="2" charset="0"/>
                <a:ea typeface="Roboto Thin" pitchFamily="2" charset="0"/>
              </a:rPr>
              <a:t> nos repositorios (aplicación do SGC)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Modifícase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o anexo 1: a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táboa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rexistros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substitúese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cunha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Guía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da </a:t>
            </a:r>
            <a:r>
              <a:rPr lang="pt-BR" sz="2000" b="1" dirty="0" err="1">
                <a:latin typeface="Roboto Thin" pitchFamily="2" charset="0"/>
                <a:ea typeface="Roboto Thin" pitchFamily="2" charset="0"/>
              </a:rPr>
              <a:t>aplicación</a:t>
            </a:r>
            <a:r>
              <a:rPr lang="pt-BR" sz="2000" b="1" dirty="0">
                <a:latin typeface="Roboto Thin" pitchFamily="2" charset="0"/>
                <a:ea typeface="Roboto Thin" pitchFamily="2" charset="0"/>
              </a:rPr>
              <a:t> do SGC</a:t>
            </a:r>
            <a:endParaRPr lang="es-ES" sz="20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47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CAE69-6770-D26B-9611-6DEBBAF4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13D4494-73E4-D5DD-8E90-6080AEDA6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1" y="936640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6BBD95F-8F80-E2D5-BD2C-84CFB8D08F22}"/>
              </a:ext>
            </a:extLst>
          </p:cNvPr>
          <p:cNvSpPr txBox="1">
            <a:spLocks/>
          </p:cNvSpPr>
          <p:nvPr/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51CFA6-92E3-1670-39EB-77A71E9648EF}"/>
              </a:ext>
            </a:extLst>
          </p:cNvPr>
          <p:cNvSpPr/>
          <p:nvPr/>
        </p:nvSpPr>
        <p:spPr>
          <a:xfrm>
            <a:off x="3844032" y="2290441"/>
            <a:ext cx="1225117" cy="408372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29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4CF8-89A0-A553-67AD-4B236A167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C7BD443-6BFE-60AC-0AA8-CBE53164B6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148A516B-9E47-C014-BBF7-321C7358E2B7}"/>
              </a:ext>
            </a:extLst>
          </p:cNvPr>
          <p:cNvSpPr txBox="1">
            <a:spLocks/>
          </p:cNvSpPr>
          <p:nvPr/>
        </p:nvSpPr>
        <p:spPr>
          <a:xfrm>
            <a:off x="578469" y="1146324"/>
            <a:ext cx="11301983" cy="456535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Dirección estratéxica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Integra este novo procedemento (antes no proceso Información Pública e Rendemento de Contas, que desaparece)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Comunicación 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proxección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social (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01)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Cambio de nome do </a:t>
            </a:r>
            <a:r>
              <a:rPr lang="pt-BR" sz="2200" b="1" dirty="0" err="1">
                <a:latin typeface="Roboto Thin" pitchFamily="2" charset="0"/>
                <a:ea typeface="Roboto Thin" pitchFamily="2" charset="0"/>
              </a:rPr>
              <a:t>procedemento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 (antes </a:t>
            </a:r>
            <a:r>
              <a:rPr lang="pt-BR" sz="2200" b="1" dirty="0" err="1">
                <a:latin typeface="Roboto Thin" pitchFamily="2" charset="0"/>
                <a:ea typeface="Roboto Thin" pitchFamily="2" charset="0"/>
              </a:rPr>
              <a:t>Información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 Pública e </a:t>
            </a:r>
            <a:r>
              <a:rPr lang="pt-BR" sz="2200" b="1" dirty="0" err="1">
                <a:latin typeface="Roboto Thin" pitchFamily="2" charset="0"/>
                <a:ea typeface="Roboto Thin" pitchFamily="2" charset="0"/>
              </a:rPr>
              <a:t>Rendemento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 de Contas)</a:t>
            </a: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Inclúe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agora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a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estruturación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da Comunicación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Proxección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Social da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Eido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(responsabilidades 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metodoloxía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desenvolvemento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8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2AF9-DD57-3E44-626B-EB5171BF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3D8474D-AC53-D6DB-7AB4-BC6572A2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42" y="931711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0A67F5A-B9D1-BD5E-D66D-829532175EAA}"/>
              </a:ext>
            </a:extLst>
          </p:cNvPr>
          <p:cNvSpPr txBox="1">
            <a:spLocks/>
          </p:cNvSpPr>
          <p:nvPr/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9A8B528-7F2A-C4C8-4E91-51E24B7391D8}"/>
              </a:ext>
            </a:extLst>
          </p:cNvPr>
          <p:cNvSpPr/>
          <p:nvPr/>
        </p:nvSpPr>
        <p:spPr>
          <a:xfrm>
            <a:off x="6658253" y="2024111"/>
            <a:ext cx="976543" cy="408372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29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C37A-8BC6-2B9B-9652-26DF550F7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869E599-EB73-C636-5C28-08D0C79B3E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8B729585-4078-DCAA-9C3C-190B4B806A13}"/>
              </a:ext>
            </a:extLst>
          </p:cNvPr>
          <p:cNvSpPr txBox="1">
            <a:spLocks/>
          </p:cNvSpPr>
          <p:nvPr/>
        </p:nvSpPr>
        <p:spPr>
          <a:xfrm>
            <a:off x="578469" y="1146324"/>
            <a:ext cx="11301983" cy="456535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Avaliación e mellora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Indicadores: remóvese o IPD20-3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Egresados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con financiamento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post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-doutoral (pasa a Xestión da Infraestrutura)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720000" indent="0" fontAlgn="base">
              <a:lnSpc>
                <a:spcPct val="100000"/>
              </a:lnSpc>
              <a:spcBef>
                <a:spcPts val="0"/>
              </a:spcBef>
            </a:pPr>
            <a:r>
              <a:rPr lang="es-ES" b="1" dirty="0" err="1">
                <a:latin typeface="Roboto Thin" pitchFamily="2" charset="0"/>
                <a:ea typeface="Roboto Thin" pitchFamily="2" charset="0"/>
              </a:rPr>
              <a:t>Avaliación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da satisfacción e inserción laboral (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ind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01)</a:t>
            </a: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P</a:t>
            </a:r>
            <a:r>
              <a:rPr lang="pt-BR" sz="2200" b="1" dirty="0" err="1">
                <a:latin typeface="Roboto Thin" pitchFamily="2" charset="0"/>
                <a:ea typeface="Roboto Thin" pitchFamily="2" charset="0"/>
              </a:rPr>
              <a:t>recisións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 sobre as responsabilidades e </a:t>
            </a:r>
            <a:r>
              <a:rPr lang="pt-BR" sz="2200" b="1" dirty="0" err="1">
                <a:latin typeface="Roboto Thin" pitchFamily="2" charset="0"/>
                <a:ea typeface="Roboto Thin" pitchFamily="2" charset="0"/>
              </a:rPr>
              <a:t>metodoloxía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 para a análise de expectativas dos grupos de </a:t>
            </a:r>
            <a:r>
              <a:rPr lang="pt-BR" sz="2200" b="1" dirty="0" err="1">
                <a:latin typeface="Roboto Thin" pitchFamily="2" charset="0"/>
                <a:ea typeface="Roboto Thin" pitchFamily="2" charset="0"/>
              </a:rPr>
              <a:t>interese</a:t>
            </a:r>
            <a:r>
              <a:rPr lang="pt-BR" sz="2200" b="1" dirty="0">
                <a:latin typeface="Roboto Thin" pitchFamily="2" charset="0"/>
                <a:ea typeface="Roboto Thin" pitchFamily="2" charset="0"/>
              </a:rPr>
              <a:t> da Eido</a:t>
            </a:r>
            <a:endParaRPr lang="es-ES" sz="2200" b="1" dirty="0">
              <a:latin typeface="Roboto Thin" pitchFamily="2" charset="0"/>
              <a:ea typeface="Roboto Thin" pitchFamily="2" charset="0"/>
            </a:endParaRPr>
          </a:p>
          <a:p>
            <a:pPr marL="1970088" indent="0" fontAlgn="base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sobre as responsabilidades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na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análise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dos resultados de satisfacción (nivel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Eido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+ nivel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CAPDs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3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DED36-D16F-7A05-67A6-4191DA78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B961495-11D9-CED5-42C3-A0BA3F03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42" y="940583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A8E3E02-0F75-449A-CC85-361EED50E879}"/>
              </a:ext>
            </a:extLst>
          </p:cNvPr>
          <p:cNvSpPr txBox="1">
            <a:spLocks/>
          </p:cNvSpPr>
          <p:nvPr/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1338" indent="-541338"/>
            <a: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gl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gl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9BA0B9-23ED-3961-DAA1-68AC98BE290A}"/>
              </a:ext>
            </a:extLst>
          </p:cNvPr>
          <p:cNvSpPr/>
          <p:nvPr/>
        </p:nvSpPr>
        <p:spPr>
          <a:xfrm>
            <a:off x="5211137" y="5517924"/>
            <a:ext cx="1038743" cy="408372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30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56000-3EF1-1A63-7DD0-3F67C83D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7102EAB-8E07-F161-2B3B-2FF65FCECC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gl-ES" sz="28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de modificacións dos procedementos do SGC</a:t>
            </a:r>
            <a:br>
              <a:rPr lang="gl-ES" sz="4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07910915-7AB6-584A-A4D0-74C4D91FBDCA}"/>
              </a:ext>
            </a:extLst>
          </p:cNvPr>
          <p:cNvSpPr txBox="1">
            <a:spLocks/>
          </p:cNvSpPr>
          <p:nvPr/>
        </p:nvSpPr>
        <p:spPr>
          <a:xfrm>
            <a:off x="578469" y="1661921"/>
            <a:ext cx="11301983" cy="278024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SÍNTESE DE CAMBIOS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Proceso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Xestión de persoal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Actualización dos formularios (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Persoal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docente): Actualización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contidos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imaxe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institucional dos formularios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  <a:p>
            <a:pPr marL="1781175" indent="-342900" fontAlgn="base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69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223920" y="1824079"/>
            <a:ext cx="8867467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gl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Validación, se procede, da modificación do catálogo de indicadores do SGC</a:t>
            </a: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Aprobación, se procede, das actas de sesións anteriores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EF81-9EB7-4AB7-FACF-79023189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0A9B8521-6926-2827-52FA-1B59DB9192B5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gl-ES" sz="2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modificación do catálogo de indicadores do SGC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83C794-7B1F-880A-437D-7757291E3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76" y="1042166"/>
            <a:ext cx="769684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9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B8905-CAB8-7AF6-E406-02B14039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56E58E55-6B45-1137-B8D3-A523250C158B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gl-ES" sz="2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modificación do catálogo de indicadores do SGC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4ED873-CE23-0422-8D47-B24155D6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8" y="1012192"/>
            <a:ext cx="10038209" cy="50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4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88" y="1196449"/>
            <a:ext cx="10753624" cy="430887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1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Modificacións principais do catálogo</a:t>
            </a: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Actualización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e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re-definición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do catálogo: </a:t>
            </a:r>
            <a:br>
              <a:rPr lang="pt-BR" sz="2100" b="1" noProof="0" dirty="0">
                <a:latin typeface="Roboto Thin" pitchFamily="2" charset="0"/>
                <a:ea typeface="Roboto Thin" pitchFamily="2" charset="0"/>
              </a:rPr>
            </a:b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       Nova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denominación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- </a:t>
            </a:r>
            <a:r>
              <a:rPr lang="pt-BR" sz="21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Catálogo de indicadores de doutoramento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. 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Inclúese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unha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introdución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Estrutúranse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os indicadores por áreas temáticas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Harmonízanse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as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denominacións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e fórmulas de cálculo coas do SIIU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Precisións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nos indicadores (IPD9, IPD10, IPD11, IPD15, IPD18, IPD19 e IPD20)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Inclusión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da Taxa de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graduación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(IPD21) e da Taxa de abandono (IPD22) segundo o modo de cálculo do catálogo SIIU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Incorporación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de indicadores de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procesos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.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Inclusión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da Taxa de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éxito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VSMA (IPD23) 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Incorporación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de indicadores de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sostibilidade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(ODS) e indicadores do programa HR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Excellence</a:t>
            </a:r>
            <a:r>
              <a:rPr lang="pt-BR" sz="2100" b="1" noProof="0" dirty="0">
                <a:latin typeface="Roboto Thin" pitchFamily="2" charset="0"/>
                <a:ea typeface="Roboto Thin" pitchFamily="2" charset="0"/>
              </a:rPr>
              <a:t> in </a:t>
            </a:r>
            <a:r>
              <a:rPr lang="pt-BR" sz="2100" b="1" noProof="0" dirty="0" err="1">
                <a:latin typeface="Roboto Thin" pitchFamily="2" charset="0"/>
                <a:ea typeface="Roboto Thin" pitchFamily="2" charset="0"/>
              </a:rPr>
              <a:t>Research</a:t>
            </a:r>
            <a:endParaRPr lang="pt-BR" sz="2100" b="1" noProof="0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57A7844-5AD0-5A0C-4610-B738D1C3582E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gl-ES" sz="2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modificación do catálogo de indicadores do SGC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62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30842" y="1837113"/>
            <a:ext cx="8771138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do Plan de Actualización e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Mellora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do SGC</a:t>
            </a: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40A86885-7E97-5B88-C293-68DC55D94255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5D1E25-779A-89D4-3BFD-2B483B80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08" y="1038656"/>
            <a:ext cx="8794540" cy="492761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FCC06C-1DD9-B6D7-4FF0-05018A2EF8F0}"/>
              </a:ext>
            </a:extLst>
          </p:cNvPr>
          <p:cNvSpPr/>
          <p:nvPr/>
        </p:nvSpPr>
        <p:spPr>
          <a:xfrm>
            <a:off x="1521109" y="2137507"/>
            <a:ext cx="8794540" cy="3828763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616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A32E-88F9-2E22-3272-C1E01C0A2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19D041-1AEF-0D4F-D5A6-BB9E191F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78" y="1349407"/>
            <a:ext cx="9116532" cy="39406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7636726-676E-EBB3-E926-A0773644E327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73C283-876A-69DB-3768-D77C5BEEAFD6}"/>
              </a:ext>
            </a:extLst>
          </p:cNvPr>
          <p:cNvSpPr/>
          <p:nvPr/>
        </p:nvSpPr>
        <p:spPr>
          <a:xfrm>
            <a:off x="1187278" y="1341005"/>
            <a:ext cx="9116532" cy="2574047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41E900-8B84-5F6A-8603-6D8F3F80FE55}"/>
              </a:ext>
            </a:extLst>
          </p:cNvPr>
          <p:cNvSpPr/>
          <p:nvPr/>
        </p:nvSpPr>
        <p:spPr>
          <a:xfrm>
            <a:off x="1187278" y="3941209"/>
            <a:ext cx="9116532" cy="1348836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385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7BFF6-E53A-AF5E-A303-D32256FB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BE74A4A-B574-216C-D639-79377937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1" y="936640"/>
            <a:ext cx="7173276" cy="518798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A99CBA1-75AC-0233-3877-F8DEE47EE75A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2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BF03D-B7AD-E9DA-4D87-76727551A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0F17A0-C480-3325-4CC1-749C0E42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26" y="967525"/>
            <a:ext cx="9955269" cy="508173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F63D66D-2636-944F-1179-04F0902F782A}"/>
              </a:ext>
            </a:extLst>
          </p:cNvPr>
          <p:cNvSpPr/>
          <p:nvPr/>
        </p:nvSpPr>
        <p:spPr>
          <a:xfrm>
            <a:off x="1263845" y="1708925"/>
            <a:ext cx="9868749" cy="2729910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674307D-F87B-27C1-E064-5592A6E38D2A}"/>
              </a:ext>
            </a:extLst>
          </p:cNvPr>
          <p:cNvSpPr/>
          <p:nvPr/>
        </p:nvSpPr>
        <p:spPr>
          <a:xfrm>
            <a:off x="1263845" y="4504731"/>
            <a:ext cx="9868750" cy="1544523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3FCDE8-4AE4-7852-A441-83A70287D001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308C938D-6F3E-3CAB-9B60-1423EBFEB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9114" y="4975532"/>
            <a:ext cx="602920" cy="6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5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BE0F9-ABB5-B010-4330-CEEE049F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27462EA-4AED-265A-1C6D-03BADA01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14" y="963774"/>
            <a:ext cx="8847190" cy="515312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BDAE97-C24F-6596-548B-E8A0FFC6983B}"/>
              </a:ext>
            </a:extLst>
          </p:cNvPr>
          <p:cNvSpPr/>
          <p:nvPr/>
        </p:nvSpPr>
        <p:spPr>
          <a:xfrm>
            <a:off x="1761115" y="985942"/>
            <a:ext cx="8847190" cy="1162457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A44815-9066-18DB-9CFA-6EAD56A53459}"/>
              </a:ext>
            </a:extLst>
          </p:cNvPr>
          <p:cNvSpPr/>
          <p:nvPr/>
        </p:nvSpPr>
        <p:spPr>
          <a:xfrm>
            <a:off x="1761115" y="5211192"/>
            <a:ext cx="8847189" cy="838062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B1F7CF-D229-CCC7-EEB8-F850A915E108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82AEFA9F-6FCB-ED2A-7B5C-2AA78E37C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1957" y="5328763"/>
            <a:ext cx="602920" cy="6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55D44-23BF-8CCE-02FF-B234A461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9D2791-904B-3DDA-9E58-FFE290BA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1" y="1414443"/>
            <a:ext cx="10629570" cy="402911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DC583B-FE2F-86D4-669E-7CCE21AD2763}"/>
              </a:ext>
            </a:extLst>
          </p:cNvPr>
          <p:cNvSpPr/>
          <p:nvPr/>
        </p:nvSpPr>
        <p:spPr>
          <a:xfrm>
            <a:off x="665800" y="1427073"/>
            <a:ext cx="10629569" cy="1804399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10AAC8-407A-AB5D-68B3-2EE4A3CACE13}"/>
              </a:ext>
            </a:extLst>
          </p:cNvPr>
          <p:cNvSpPr/>
          <p:nvPr/>
        </p:nvSpPr>
        <p:spPr>
          <a:xfrm>
            <a:off x="665801" y="3881280"/>
            <a:ext cx="10629568" cy="1107970"/>
          </a:xfrm>
          <a:prstGeom prst="rect">
            <a:avLst/>
          </a:prstGeom>
          <a:noFill/>
          <a:ln w="57150">
            <a:solidFill>
              <a:srgbClr val="E1251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E92A9CC-46B0-B340-5EE1-BF783B11BE6F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2" name="Gráfico 1" descr="Marca de verificación con relleno sólido">
            <a:extLst>
              <a:ext uri="{FF2B5EF4-FFF2-40B4-BE49-F238E27FC236}">
                <a16:creationId xmlns:a16="http://schemas.microsoft.com/office/drawing/2014/main" id="{CD88C801-6AB3-F900-57B0-DA4452FF2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9286" y="2027812"/>
            <a:ext cx="602920" cy="602920"/>
          </a:xfrm>
          <a:prstGeom prst="rect">
            <a:avLst/>
          </a:prstGeom>
        </p:spPr>
      </p:pic>
      <p:pic>
        <p:nvPicPr>
          <p:cNvPr id="4" name="Gráfico 3" descr="Marca de verificación con relleno sólido">
            <a:extLst>
              <a:ext uri="{FF2B5EF4-FFF2-40B4-BE49-F238E27FC236}">
                <a16:creationId xmlns:a16="http://schemas.microsoft.com/office/drawing/2014/main" id="{D0B6E054-9383-E2F3-E7F5-B667888A5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9286" y="4039340"/>
            <a:ext cx="602920" cy="6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9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2482" y="2809315"/>
            <a:ext cx="8442664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Acta da sesión ordinaria da Comisión de Calidade da EIDO do 27 de 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xuño 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2025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gl-ES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Aprobación, se procede, das actas de sesións anteriores</a:t>
            </a: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5345-8015-0A2F-C6A4-7563AC7F1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A2111B2-8FFF-7CE8-860A-D3A07B3B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1" y="936640"/>
            <a:ext cx="7173276" cy="518798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A3353C-149B-0637-F73E-4D332331CE56}"/>
              </a:ext>
            </a:extLst>
          </p:cNvPr>
          <p:cNvSpPr/>
          <p:nvPr/>
        </p:nvSpPr>
        <p:spPr>
          <a:xfrm>
            <a:off x="3293615" y="1589104"/>
            <a:ext cx="4385569" cy="111018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C8862C-28B4-D83F-E0C2-88CACB46BEA5}"/>
              </a:ext>
            </a:extLst>
          </p:cNvPr>
          <p:cNvSpPr/>
          <p:nvPr/>
        </p:nvSpPr>
        <p:spPr>
          <a:xfrm>
            <a:off x="3293613" y="2822603"/>
            <a:ext cx="5184561" cy="190919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5C403D-EF83-08B1-0A8A-BAC1F6CBE805}"/>
              </a:ext>
            </a:extLst>
          </p:cNvPr>
          <p:cNvSpPr/>
          <p:nvPr/>
        </p:nvSpPr>
        <p:spPr>
          <a:xfrm>
            <a:off x="3568822" y="4940424"/>
            <a:ext cx="1322774" cy="104312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77F6E853-486B-417B-C172-CCDFC2DFEE89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Plan de Actualización e </a:t>
            </a:r>
            <a:r>
              <a:rPr lang="es-E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Mellora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SGC</a:t>
            </a:r>
          </a:p>
          <a:p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02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B8937A8-F4CD-9EB2-6B69-259379C71B1C}"/>
              </a:ext>
            </a:extLst>
          </p:cNvPr>
          <p:cNvSpPr txBox="1">
            <a:spLocks/>
          </p:cNvSpPr>
          <p:nvPr/>
        </p:nvSpPr>
        <p:spPr>
          <a:xfrm>
            <a:off x="3163825" y="1824079"/>
            <a:ext cx="853815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Seguimento do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deseño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da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medición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da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satisfacción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: Análise de expectativas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12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8EF8-F568-F045-8B6C-50473350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24FF2B7-0904-1E0C-BBA8-4A9C5F9CB98F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gl-ES" sz="2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 do deseño da medición da satisfacción: Análise de expectativas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6053B1-2FF0-540F-931C-5724455B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23" y="1068841"/>
            <a:ext cx="4396563" cy="5033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15F28E-E654-705A-067A-09C506D1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77" y="1175373"/>
            <a:ext cx="6046786" cy="47790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8716B6-BA50-05C0-B51E-0E75A09D5C2C}"/>
              </a:ext>
            </a:extLst>
          </p:cNvPr>
          <p:cNvSpPr/>
          <p:nvPr/>
        </p:nvSpPr>
        <p:spPr>
          <a:xfrm>
            <a:off x="5859262" y="4292353"/>
            <a:ext cx="5762701" cy="2929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802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C0E50-747B-3766-DCE1-3E1A2BCF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F11A00E-2685-A73A-3D78-1AA89D1429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00" y="1274564"/>
            <a:ext cx="10753624" cy="430887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1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Proceso de Avaliación e mellora</a:t>
            </a: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Identificación de expectativas e necesidades (Enquisa </a:t>
            </a:r>
            <a:r>
              <a:rPr lang="gl-ES" sz="21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 2025):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357188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- Por favor, indique se considera que se debera engadir no cuestionario a valoración dalgún elemento ou aspecto relevante para vostede / para o </a:t>
            </a:r>
            <a:r>
              <a:rPr lang="gl-ES" sz="2400" b="1" i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estudantado</a:t>
            </a:r>
            <a:endParaRPr lang="gl-ES" sz="24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endParaRPr lang="gl-E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357188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4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- Por favor, indique se considera que se debera eliminar do cuestionario a valoración dalgún elemento ou aspecto que non é relevante para vostede / para o </a:t>
            </a:r>
            <a:r>
              <a:rPr lang="gl-ES" sz="2400" b="1" i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estudantado</a:t>
            </a:r>
            <a:endParaRPr lang="gl-ES" sz="24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A31661-F25F-CDEB-D0AF-8715B9065BDD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gl-ES" sz="2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Seguimento do deseño da medición da satisfacción: Análise de expectativas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79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668BD1-38C7-52FD-60B6-E6FC63B9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6E6BD75-EB8A-2DD8-4DC0-A628C8074533}"/>
              </a:ext>
            </a:extLst>
          </p:cNvPr>
          <p:cNvSpPr txBox="1">
            <a:spLocks/>
          </p:cNvSpPr>
          <p:nvPr/>
        </p:nvSpPr>
        <p:spPr>
          <a:xfrm>
            <a:off x="3187083" y="1824079"/>
            <a:ext cx="87800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Validación, se procede, da modificación do Código de boas prácticas da EIDO</a:t>
            </a:r>
          </a:p>
        </p:txBody>
      </p:sp>
    </p:spTree>
    <p:extLst>
      <p:ext uri="{BB962C8B-B14F-4D97-AF65-F5344CB8AC3E}">
        <p14:creationId xmlns:p14="http://schemas.microsoft.com/office/powerpoint/2010/main" val="3263014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F1FF-1F9F-725F-0729-31056E998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2DDC750-9789-83CF-E03F-0974DB5A2E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88" y="945473"/>
            <a:ext cx="10753624" cy="50629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1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Necesidade do Código de Boas Prácticas da EIDO</a:t>
            </a: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50000"/>
              </a:lnSpc>
              <a:spcBef>
                <a:spcPts val="0"/>
              </a:spcBef>
            </a:pP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Artigo 9.8, do RD 99/2011, de 28 de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xaneiro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, modificado polo RD 576/2023 do 4 de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xullo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, polo que se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regulan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as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ensinanzas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oficiais de doutoramento</a:t>
            </a:r>
          </a:p>
          <a:p>
            <a:pPr marL="357188" indent="0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1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50000"/>
              </a:lnSpc>
              <a:spcBef>
                <a:spcPts val="0"/>
              </a:spcBef>
            </a:pP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Artigo 10 do Regulamento de Estudos de Doutoramento da Universidade de Vigo. </a:t>
            </a:r>
          </a:p>
          <a:p>
            <a:pPr marL="630238" indent="-273050" fontAlgn="base">
              <a:lnSpc>
                <a:spcPct val="150000"/>
              </a:lnSpc>
              <a:spcBef>
                <a:spcPts val="0"/>
              </a:spcBef>
            </a:pPr>
            <a:endParaRPr lang="pt-BR" sz="21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50000"/>
              </a:lnSpc>
              <a:spcBef>
                <a:spcPts val="0"/>
              </a:spcBef>
            </a:pP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O Código de Boas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Prácticas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representa o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compromiso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da EIDO para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progresar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no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aliñamento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da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nosa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estratexia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cos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principios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desenvolvidos a través do programa HRS4R  (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Human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Resources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Strategy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for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Researchers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),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en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particular no referente ás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persoas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investigadoras na </a:t>
            </a:r>
            <a:r>
              <a:rPr lang="pt-BR" sz="210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súa</a:t>
            </a:r>
            <a:r>
              <a:rPr lang="pt-BR" sz="21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fase inicial (R1).</a:t>
            </a:r>
            <a:endParaRPr lang="gl-ES" sz="21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2A76D4-0203-027E-983E-0F097D68D58E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gl-ES" sz="2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Validación, se procede, da modificación do Código de boas prácticas da EIDO</a:t>
            </a:r>
          </a:p>
          <a:p>
            <a:pPr marL="546100" indent="-546100"/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97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6554B8-61AE-EC91-CBAF-91B8D71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13E7AAFB-A7F0-DE3B-018D-FA3C8450F6D7}"/>
              </a:ext>
            </a:extLst>
          </p:cNvPr>
          <p:cNvSpPr txBox="1">
            <a:spLocks/>
          </p:cNvSpPr>
          <p:nvPr/>
        </p:nvSpPr>
        <p:spPr>
          <a:xfrm>
            <a:off x="3163825" y="1824079"/>
            <a:ext cx="853815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Rolda aberta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intervencións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72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19F6-0D8F-2869-CD5E-092AC616B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74C0005-A523-3C91-5D73-493BE260A7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58" y="1166104"/>
            <a:ext cx="11132501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Solicitude a ACSUG da certificación da implantación do SGC da EIDO (Xullo 2025)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7EB6A7F-E943-1C35-5C51-958741382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57197-D54A-D97E-9397-936D86F8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551"/>
          <a:stretch>
            <a:fillRect/>
          </a:stretch>
        </p:blipFill>
        <p:spPr>
          <a:xfrm>
            <a:off x="3282563" y="1716549"/>
            <a:ext cx="5804289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E1D1C5-FD27-7CC5-09B7-94CC3FC38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79" y="1484653"/>
            <a:ext cx="6694372" cy="41873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B5DFA2-BD53-5207-610C-CC214AAE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9" y="1186004"/>
            <a:ext cx="4408168" cy="44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61F2-5E57-9B36-9271-26EDAA92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DDC1F89-6FB9-82F6-0FBC-61E62211B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Informe da Presidencia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95A0528-EF73-8866-9642-CED90844F5FD}"/>
              </a:ext>
            </a:extLst>
          </p:cNvPr>
          <p:cNvSpPr txBox="1">
            <a:spLocks/>
          </p:cNvSpPr>
          <p:nvPr/>
        </p:nvSpPr>
        <p:spPr>
          <a:xfrm>
            <a:off x="605209" y="1016262"/>
            <a:ext cx="10981581" cy="18415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Situación dos programas de verificación/acreditación/modificación/seguimento</a:t>
            </a: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 </a:t>
            </a:r>
          </a:p>
          <a:p>
            <a:pPr marL="0" indent="444500" fontAlgn="base">
              <a:lnSpc>
                <a:spcPct val="100000"/>
              </a:lnSpc>
              <a:buNone/>
            </a:pPr>
            <a:r>
              <a:rPr lang="gl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*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Modificacións substanciais</a:t>
            </a:r>
            <a:endParaRPr lang="gl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endParaRPr lang="gl-ES" sz="100" b="1" dirty="0">
              <a:latin typeface="Roboto Thin" pitchFamily="2" charset="0"/>
              <a:ea typeface="Roboto Thin" pitchFamily="2" charset="0"/>
            </a:endParaRPr>
          </a:p>
          <a:p>
            <a:pPr marL="719138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Informes </a:t>
            </a: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favorables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da Xunta (Consellería de Educación)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de envío a verificación das modificación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propostas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137FA0-1F1C-1BDA-544F-3420ACF5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8" b="1787"/>
          <a:stretch/>
        </p:blipFill>
        <p:spPr>
          <a:xfrm>
            <a:off x="946450" y="2945792"/>
            <a:ext cx="4584342" cy="29457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79281A-26FF-B635-8BC1-7FFADCFA5B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2" b="2842"/>
          <a:stretch/>
        </p:blipFill>
        <p:spPr>
          <a:xfrm>
            <a:off x="5530792" y="3245600"/>
            <a:ext cx="5971140" cy="22179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530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D93DF-6A95-D12B-C7A1-8BBE3F70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8E6AFE3-1963-0221-53DC-50515E17D5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1B44F0-C5FB-ABC2-0707-E4A19805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982097"/>
            <a:ext cx="7228712" cy="50414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F098D3-252F-4FA8-A61B-DF742B9B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270" y="988449"/>
            <a:ext cx="3628679" cy="50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36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1751</Words>
  <Application>Microsoft Office PowerPoint</Application>
  <PresentationFormat>Panorámica</PresentationFormat>
  <Paragraphs>183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Campus Simple</vt:lpstr>
      <vt:lpstr>New Baskerville</vt:lpstr>
      <vt:lpstr>Roboto Th</vt:lpstr>
      <vt:lpstr>Roboto Thin</vt:lpstr>
      <vt:lpstr>Symbol</vt:lpstr>
      <vt:lpstr>Times New Roman</vt:lpstr>
      <vt:lpstr>Wingdings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Validación, se procede, de modificacións dos procedementos do SGC   </vt:lpstr>
      <vt:lpstr>3. Validación, se procede, de modificacións dos procedementos do SGC   </vt:lpstr>
      <vt:lpstr>Presentación de PowerPoint</vt:lpstr>
      <vt:lpstr>3. Validación, se procede, de modificacións dos procedementos do SGC   </vt:lpstr>
      <vt:lpstr>Presentación de PowerPoint</vt:lpstr>
      <vt:lpstr>3. Validación, se procede, de modificacións dos procedementos do SGC   </vt:lpstr>
      <vt:lpstr>Presentación de PowerPoint</vt:lpstr>
      <vt:lpstr>3. Validación, se procede, de modificacións dos procedementos do SGC   </vt:lpstr>
      <vt:lpstr>Presentación de PowerPoint</vt:lpstr>
      <vt:lpstr>3. Validación, se procede, de modificacións dos procedementos do SGC   </vt:lpstr>
      <vt:lpstr>Presentación de PowerPoint</vt:lpstr>
      <vt:lpstr>3. Validación, se procede, de modificacións dos procedementos do SGC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168</cp:revision>
  <dcterms:created xsi:type="dcterms:W3CDTF">2021-10-25T10:06:46Z</dcterms:created>
  <dcterms:modified xsi:type="dcterms:W3CDTF">2025-11-03T21:21:50Z</dcterms:modified>
</cp:coreProperties>
</file>