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57" r:id="rId4"/>
    <p:sldId id="276" r:id="rId5"/>
    <p:sldId id="259" r:id="rId6"/>
    <p:sldId id="277" r:id="rId7"/>
    <p:sldId id="297" r:id="rId8"/>
    <p:sldId id="296" r:id="rId9"/>
    <p:sldId id="278" r:id="rId10"/>
    <p:sldId id="291" r:id="rId11"/>
    <p:sldId id="281" r:id="rId12"/>
    <p:sldId id="292" r:id="rId13"/>
    <p:sldId id="283" r:id="rId14"/>
    <p:sldId id="279" r:id="rId15"/>
    <p:sldId id="293" r:id="rId16"/>
    <p:sldId id="294" r:id="rId17"/>
    <p:sldId id="260" r:id="rId18"/>
    <p:sldId id="285" r:id="rId19"/>
    <p:sldId id="284" r:id="rId20"/>
    <p:sldId id="261" r:id="rId21"/>
    <p:sldId id="286" r:id="rId22"/>
    <p:sldId id="295" r:id="rId23"/>
    <p:sldId id="287" r:id="rId24"/>
    <p:sldId id="262" r:id="rId25"/>
    <p:sldId id="288" r:id="rId26"/>
    <p:sldId id="289" r:id="rId27"/>
    <p:sldId id="290" r:id="rId28"/>
    <p:sldId id="263" r:id="rId29"/>
    <p:sldId id="25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89166" autoAdjust="0"/>
  </p:normalViewPr>
  <p:slideViewPr>
    <p:cSldViewPr snapToGrid="0" snapToObjects="1">
      <p:cViewPr varScale="1">
        <p:scale>
          <a:sx n="84" d="100"/>
          <a:sy n="84" d="100"/>
        </p:scale>
        <p:origin x="1109" y="5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29/11/2023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29/11/2023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29 de </a:t>
            </a:r>
            <a:r>
              <a:rPr lang="es-ES" sz="1800" dirty="0" err="1">
                <a:solidFill>
                  <a:schemeClr val="bg1"/>
                </a:solidFill>
              </a:rPr>
              <a:t>novembro</a:t>
            </a:r>
            <a:r>
              <a:rPr lang="es-ES" sz="1800" dirty="0">
                <a:solidFill>
                  <a:schemeClr val="bg1"/>
                </a:solidFill>
              </a:rPr>
              <a:t> de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394173"/>
            <a:ext cx="10644016" cy="41344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Modificación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Situación dos PD en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avaliación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2023/24 e 2024/25 </a:t>
            </a: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	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- 2023/24: -</a:t>
            </a: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	- 2024/25: PD Investigación en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Tecnoloxías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e Procesos Avanzados na Industria</a:t>
            </a:r>
          </a:p>
          <a:p>
            <a:pPr marL="1974850" indent="0" fontAlgn="base">
              <a:lnSpc>
                <a:spcPct val="100000"/>
              </a:lnSpc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(Fase de recepción do CU: Realizados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pequenos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axustes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na memoria solicitados polo CU -cambios no RD 576/2023-)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gl-ES" sz="10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Propostas de novos PD para implantar no 2025/26 (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→</a:t>
            </a:r>
            <a:r>
              <a:rPr lang="gl-ES" sz="2200" b="1" dirty="0">
                <a:latin typeface="Roboto Thin" pitchFamily="2" charset="0"/>
                <a:ea typeface="Roboto Thin" pitchFamily="2" charset="0"/>
                <a:sym typeface="Wingdings" panose="05000000000000000000" pitchFamily="2" charset="2"/>
              </a:rPr>
              <a:t> punto 5)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342155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604012"/>
            <a:ext cx="10644016" cy="34778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es-ES" sz="2200" b="1" u="sng" dirty="0">
                <a:latin typeface="Roboto Thin" pitchFamily="2" charset="0"/>
                <a:ea typeface="Roboto Thin" pitchFamily="2" charset="0"/>
              </a:rPr>
              <a:t>Acreditación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Situación das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acreditacións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da convocatoria 2022/23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1162050" indent="-179388" fontAlgn="base">
              <a:lnSpc>
                <a:spcPct val="100000"/>
              </a:lnSpc>
              <a:buNone/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- PD Creatividade e Innovación social e sostible</a:t>
            </a:r>
            <a:br>
              <a:rPr lang="gl-ES" sz="1800" b="1" dirty="0">
                <a:latin typeface="Roboto Thin" pitchFamily="2" charset="0"/>
                <a:ea typeface="Roboto Thin" pitchFamily="2" charset="0"/>
              </a:rPr>
            </a:br>
            <a:r>
              <a:rPr lang="es-ES" sz="1800" b="1" dirty="0">
                <a:latin typeface="Roboto Thin" pitchFamily="2" charset="0"/>
                <a:ea typeface="Roboto Thin" pitchFamily="2" charset="0"/>
              </a:rPr>
              <a:t>(Informe Provisional ACSUG Favorable - 14/11/2023)</a:t>
            </a:r>
          </a:p>
          <a:p>
            <a:pPr marL="1162050" indent="-179388" fontAlgn="base">
              <a:lnSpc>
                <a:spcPct val="100000"/>
              </a:lnSpc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- PD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Auga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Sostenibilidade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Desenvolvemento</a:t>
            </a:r>
            <a:br>
              <a:rPr lang="es-ES" sz="1800" b="1" dirty="0">
                <a:latin typeface="Roboto Thin" pitchFamily="2" charset="0"/>
                <a:ea typeface="Roboto Thin" pitchFamily="2" charset="0"/>
              </a:rPr>
            </a:br>
            <a:r>
              <a:rPr lang="es-ES" sz="1800" b="1" dirty="0">
                <a:latin typeface="Roboto Thin" pitchFamily="2" charset="0"/>
                <a:ea typeface="Roboto Thin" pitchFamily="2" charset="0"/>
              </a:rPr>
              <a:t>(Informe ACSUG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pendente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– Visita realizada en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xuño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2023) 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None/>
            </a:pPr>
            <a:endParaRPr lang="es-ES" sz="10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398259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672598"/>
            <a:ext cx="10644016" cy="357020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es-ES" sz="2200" b="1" u="sng" dirty="0" err="1"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Situación da convocatoria 2022/23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gl-ES" sz="600" b="1" dirty="0">
              <a:latin typeface="Roboto Thin" pitchFamily="2" charset="0"/>
              <a:ea typeface="Roboto Thin" pitchFamily="2" charset="0"/>
            </a:endParaRPr>
          </a:p>
          <a:p>
            <a:pPr marL="1162050" indent="-179388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- PD Ciencias Mariñas,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Tecnoloxía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Xestión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b="1" dirty="0">
                <a:latin typeface="Roboto Thin" pitchFamily="2" charset="0"/>
                <a:ea typeface="Roboto Thin" pitchFamily="2" charset="0"/>
              </a:rPr>
              <a:t>(re-verificación 2018/19) </a:t>
            </a:r>
            <a:br>
              <a:rPr lang="es-ES" sz="1400" b="1" dirty="0">
                <a:latin typeface="Roboto Thin" pitchFamily="2" charset="0"/>
                <a:ea typeface="Roboto Thin" pitchFamily="2" charset="0"/>
              </a:rPr>
            </a:br>
            <a:r>
              <a:rPr lang="es-ES" sz="1800" b="1" dirty="0"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Pendente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informe ACSUG – IS enviado en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xullo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2023) </a:t>
            </a:r>
          </a:p>
          <a:p>
            <a:pPr marL="1162050" indent="-179388" fontAlgn="base">
              <a:lnSpc>
                <a:spcPct val="100000"/>
              </a:lnSpc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- PD Protección do Patrimonio Cultural </a:t>
            </a:r>
            <a:r>
              <a:rPr lang="es-ES" sz="1400" b="1" dirty="0">
                <a:latin typeface="Roboto Thin" pitchFamily="2" charset="0"/>
                <a:ea typeface="Roboto Thin" pitchFamily="2" charset="0"/>
              </a:rPr>
              <a:t>(re-verificación 2019/20) </a:t>
            </a:r>
            <a:br>
              <a:rPr lang="es-ES" sz="1800" b="1" dirty="0">
                <a:latin typeface="Roboto Thin" pitchFamily="2" charset="0"/>
                <a:ea typeface="Roboto Thin" pitchFamily="2" charset="0"/>
              </a:rPr>
            </a:br>
            <a:r>
              <a:rPr lang="es-ES" sz="1800" b="1" dirty="0">
                <a:latin typeface="Roboto Thin" pitchFamily="2" charset="0"/>
                <a:ea typeface="Roboto Thin" pitchFamily="2" charset="0"/>
              </a:rPr>
              <a:t>(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Pendente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informe ACSUG – IS enviado en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maio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23) </a:t>
            </a:r>
          </a:p>
          <a:p>
            <a:pPr marL="982663" indent="0" fontAlgn="base">
              <a:lnSpc>
                <a:spcPct val="100000"/>
              </a:lnSpc>
              <a:buNone/>
            </a:pPr>
            <a:endParaRPr lang="es-ES" sz="10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7779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459" y="997304"/>
            <a:ext cx="11024500" cy="53758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  <a:spcBef>
                <a:spcPts val="500"/>
              </a:spcBef>
            </a:pPr>
            <a:r>
              <a:rPr lang="es-ES" sz="2200" b="1" u="sng" dirty="0">
                <a:latin typeface="Roboto Thin" pitchFamily="2" charset="0"/>
                <a:ea typeface="Roboto Thin" pitchFamily="2" charset="0"/>
              </a:rPr>
              <a:t>Programación do </a:t>
            </a:r>
            <a:r>
              <a:rPr lang="es-ES" sz="2200" b="1" u="sng" dirty="0" err="1"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sz="2200" b="1" u="sng" dirty="0">
                <a:latin typeface="Roboto Thin" pitchFamily="2" charset="0"/>
                <a:ea typeface="Roboto Thin" pitchFamily="2" charset="0"/>
              </a:rPr>
              <a:t> e acreditación 2024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627063" indent="-95250" fontAlgn="base">
              <a:lnSpc>
                <a:spcPct val="100000"/>
              </a:lnSpc>
              <a:spcBef>
                <a:spcPts val="500"/>
              </a:spcBef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spcBef>
                <a:spcPts val="500"/>
              </a:spcBef>
              <a:buNone/>
            </a:pPr>
            <a:r>
              <a:rPr lang="es-E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Acreditación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PD Ciencias Mariñas,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Tecnoloxía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Xestión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(DOMAR) </a:t>
            </a:r>
            <a:r>
              <a:rPr lang="es-ES" sz="1400" b="1" dirty="0">
                <a:latin typeface="Roboto Thin" pitchFamily="2" charset="0"/>
                <a:ea typeface="Roboto Thin" pitchFamily="2" charset="0"/>
              </a:rPr>
              <a:t>(re-verificación 2018/19)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spcBef>
                <a:spcPts val="500"/>
              </a:spcBef>
              <a:buNone/>
            </a:pPr>
            <a:r>
              <a:rPr lang="es-ES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2606675" indent="0" fontAlgn="base">
              <a:lnSpc>
                <a:spcPct val="100000"/>
              </a:lnSpc>
              <a:spcBef>
                <a:spcPts val="500"/>
              </a:spcBef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1º ciclo (tras implantación 2020/21):</a:t>
            </a:r>
          </a:p>
          <a:p>
            <a:pPr marL="2606675" indent="0" fontAlgn="base">
              <a:lnSpc>
                <a:spcPct val="100000"/>
              </a:lnSpc>
              <a:spcBef>
                <a:spcPts val="500"/>
              </a:spcBef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Turismo (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UMA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  <a:endParaRPr lang="es-ES" sz="1800" b="1" dirty="0">
              <a:latin typeface="Roboto Thin" pitchFamily="2" charset="0"/>
              <a:ea typeface="Roboto Thin" pitchFamily="2" charset="0"/>
            </a:endParaRPr>
          </a:p>
          <a:p>
            <a:pPr marL="2606675" indent="0" fontAlgn="base">
              <a:lnSpc>
                <a:spcPct val="100000"/>
              </a:lnSpc>
              <a:spcBef>
                <a:spcPts val="500"/>
              </a:spcBef>
              <a:buNone/>
            </a:pPr>
            <a:endParaRPr lang="es-ES" sz="1000" b="1" dirty="0">
              <a:latin typeface="Roboto Thin" pitchFamily="2" charset="0"/>
              <a:ea typeface="Roboto Thin" pitchFamily="2" charset="0"/>
            </a:endParaRPr>
          </a:p>
          <a:p>
            <a:pPr marL="2606675" indent="0" fontAlgn="base">
              <a:lnSpc>
                <a:spcPct val="100000"/>
              </a:lnSpc>
              <a:spcBef>
                <a:spcPts val="500"/>
              </a:spcBef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2º ciclo (tras renovación da acreditación 2018/19): 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Ciencias da educación e do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comportamento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Educación, deporte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saúde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Ordenación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xurídica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do mercado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Tecnoloxías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da información e as comunicación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13568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690481"/>
            <a:ext cx="10644016" cy="357020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Situación dos programas de calidade:</a:t>
            </a:r>
          </a:p>
          <a:p>
            <a:pPr marL="623888" indent="-85725" fontAlgn="base">
              <a:lnSpc>
                <a:spcPct val="100000"/>
              </a:lnSpc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SGC / AI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44500" indent="-49213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Situación: non hai avances protocolo de certificación do SGC REACU/ACSUG</a:t>
            </a:r>
          </a:p>
          <a:p>
            <a:pPr marL="0" indent="72390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- PM dos GT: as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accións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están en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execución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(informe na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vindeira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reunión)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Modificación do SGC: necesidade de cambios nalgúns dos procesos por 	adaptación ao RD 822/2021 e RD 573/2023 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→</a:t>
            </a:r>
            <a:r>
              <a:rPr lang="gl-ES" sz="2200" b="1" dirty="0">
                <a:latin typeface="Roboto Thin" pitchFamily="2" charset="0"/>
                <a:ea typeface="Roboto Thin" pitchFamily="2" charset="0"/>
                <a:sym typeface="Wingdings" panose="05000000000000000000" pitchFamily="2" charset="2"/>
              </a:rPr>
              <a:t> Programación en 2 fases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0588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471512"/>
            <a:ext cx="10644016" cy="403700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Situación dos programas de calidade:</a:t>
            </a:r>
          </a:p>
          <a:p>
            <a:pPr marL="623888" indent="-85725" fontAlgn="base">
              <a:lnSpc>
                <a:spcPct val="100000"/>
              </a:lnSpc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Medición da satisfacción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444500" indent="-85725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Estudantes (1º e 3º ano): informe de resultados 2022/23 en elaboración</a:t>
            </a:r>
          </a:p>
          <a:p>
            <a:pPr marL="0" indent="72390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- PDI: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xullo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2024 (período 2022/23 e 2023/24)</a:t>
            </a:r>
          </a:p>
          <a:p>
            <a:pPr marL="0" indent="72390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- PAS: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adiamento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dun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ano (concurso, cambios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nas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plataformas) 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→ </a:t>
            </a:r>
            <a:r>
              <a:rPr lang="gl-ES" sz="2200" b="1" dirty="0">
                <a:latin typeface="Roboto Thin" pitchFamily="2" charset="0"/>
                <a:ea typeface="Roboto Thin" pitchFamily="2" charset="0"/>
                <a:sym typeface="Wingdings" panose="05000000000000000000" pitchFamily="2" charset="2"/>
              </a:rPr>
              <a:t>maio 2024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dirty="0" err="1">
                <a:latin typeface="Roboto Thin" pitchFamily="2" charset="0"/>
                <a:ea typeface="Roboto Thin" pitchFamily="2" charset="0"/>
              </a:rPr>
              <a:t>Egresados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 (+ inserción laboral): 1º informe do Observatorio sobre a promoción 	2020/21 en elaboración</a:t>
            </a:r>
          </a:p>
          <a:p>
            <a:pPr marL="0" indent="72390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392609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900713"/>
            <a:ext cx="10644016" cy="32316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Situación dos programas de calidade:</a:t>
            </a:r>
          </a:p>
          <a:p>
            <a:pPr marL="623888" indent="-85725" fontAlgn="base">
              <a:lnSpc>
                <a:spcPct val="100000"/>
              </a:lnSpc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HRS4R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72390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Ciclo 2023/26: cambios nos estándares</a:t>
            </a:r>
          </a:p>
          <a:p>
            <a:pPr marL="0" indent="72390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- Presentación institucional 27/11/2023 a todos os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servizos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estruturas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I+D+i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- Plan de acción en elaboración (gran impacto na EIDO + ciclo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72390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57912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 err="1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, se procede, do informe do SGC previsto no RD 822/2021: Modelo 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8141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3.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do informe do SGC previsto no RD 822/2021: Modelo e responsabilidade</a:t>
            </a: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09" y="1076882"/>
            <a:ext cx="5760000" cy="945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09" y="2117971"/>
            <a:ext cx="6768000" cy="37994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00709" y="3562066"/>
            <a:ext cx="5428891" cy="25930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72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656022"/>
            <a:ext cx="10644016" cy="344196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Proposta (Modificacións non substanciais)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	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Responsabilidade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Comisión de Calidade da EIDO </a:t>
            </a:r>
          </a:p>
          <a:p>
            <a:pPr marL="896938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	(órgano colexiado que integra a representación dos distintos grupos de interese na xestión de calidade da EIDO -Manual de Calidade da EIDO-)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	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Modelo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Non elaborar un modelo (formato) específico 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→</a:t>
            </a:r>
            <a:r>
              <a:rPr lang="gl-ES" sz="2200" b="1" dirty="0">
                <a:latin typeface="Roboto Thin" pitchFamily="2" charset="0"/>
                <a:ea typeface="Roboto Thin" pitchFamily="2" charset="0"/>
                <a:sym typeface="Wingdings" panose="05000000000000000000" pitchFamily="2" charset="2"/>
              </a:rPr>
              <a:t> empregar o informe 	que se obtén dos acordos da comisión de calidade como </a:t>
            </a:r>
            <a:r>
              <a:rPr lang="gl-ES" sz="2200" b="1" i="1" dirty="0">
                <a:latin typeface="Roboto Thin" pitchFamily="2" charset="0"/>
                <a:ea typeface="Roboto Thin" pitchFamily="2" charset="0"/>
              </a:rPr>
              <a:t>Informe do SGC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3.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do informe do SGC previsto no RD 822/2021: Modelo e responsabilidade</a:t>
            </a: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8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368305"/>
            <a:ext cx="8481806" cy="4426853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 acta da sesión anterior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do informe do SGC previsto no RD 822/2021: Modelo 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responsabilidade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metodoloxía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para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non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substanciais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das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declaracións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interese (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verificacións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substanciais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/non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substanciais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metodoloxía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para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non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substanciais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4.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da </a:t>
            </a:r>
            <a:r>
              <a:rPr lang="pt-BR" sz="3000" dirty="0" err="1">
                <a:solidFill>
                  <a:schemeClr val="bg1"/>
                </a:solidFill>
              </a:rPr>
              <a:t>metodoloxía</a:t>
            </a:r>
            <a:r>
              <a:rPr lang="pt-BR" sz="3000" dirty="0">
                <a:solidFill>
                  <a:schemeClr val="bg1"/>
                </a:solidFill>
              </a:rPr>
              <a:t> para </a:t>
            </a:r>
            <a:r>
              <a:rPr lang="pt-BR" sz="3000" dirty="0" err="1">
                <a:solidFill>
                  <a:schemeClr val="bg1"/>
                </a:solidFill>
              </a:rPr>
              <a:t>modificacións</a:t>
            </a:r>
            <a:r>
              <a:rPr lang="pt-BR" sz="3000" dirty="0">
                <a:solidFill>
                  <a:schemeClr val="bg1"/>
                </a:solidFill>
              </a:rPr>
              <a:t> non substanciais</a:t>
            </a: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9" y="2252742"/>
            <a:ext cx="11043780" cy="370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69" y="942241"/>
            <a:ext cx="535628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6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140157"/>
            <a:ext cx="10644016" cy="123623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Proposta:</a:t>
            </a:r>
          </a:p>
          <a:p>
            <a:pPr marL="143510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Manter a Declaración de Interese (DI) e </a:t>
            </a:r>
            <a:r>
              <a:rPr lang="gl-ES" sz="2200" b="1" dirty="0" err="1">
                <a:latin typeface="Roboto Thin" pitchFamily="2" charset="0"/>
                <a:ea typeface="Roboto Thin" pitchFamily="2" charset="0"/>
              </a:rPr>
              <a:t>adxuntar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 o Anexo I ao protocolo de modificacións de ACSUG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33" y="2576139"/>
            <a:ext cx="5093476" cy="3426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029" y="3169833"/>
            <a:ext cx="5002688" cy="1944000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355600" indent="-355600"/>
            <a:r>
              <a:rPr lang="es-ES" sz="3000">
                <a:solidFill>
                  <a:schemeClr val="bg1"/>
                </a:solidFill>
              </a:rPr>
              <a:t>4. </a:t>
            </a:r>
            <a:r>
              <a:rPr lang="pt-BR" sz="3000">
                <a:solidFill>
                  <a:schemeClr val="bg1"/>
                </a:solidFill>
              </a:rPr>
              <a:t>Aprobación, se procede, da metodoloxía para modificacións non substanciais</a:t>
            </a:r>
            <a:br>
              <a:rPr lang="pt-BR" sz="300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4.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da </a:t>
            </a:r>
            <a:r>
              <a:rPr lang="pt-BR" sz="3000" dirty="0" err="1">
                <a:solidFill>
                  <a:schemeClr val="bg1"/>
                </a:solidFill>
              </a:rPr>
              <a:t>metodoloxía</a:t>
            </a:r>
            <a:r>
              <a:rPr lang="pt-BR" sz="3000" dirty="0">
                <a:solidFill>
                  <a:schemeClr val="bg1"/>
                </a:solidFill>
              </a:rPr>
              <a:t> para </a:t>
            </a:r>
            <a:r>
              <a:rPr lang="pt-BR" sz="3000" dirty="0" err="1">
                <a:solidFill>
                  <a:schemeClr val="bg1"/>
                </a:solidFill>
              </a:rPr>
              <a:t>modificacións</a:t>
            </a:r>
            <a:r>
              <a:rPr lang="pt-BR" sz="3000" dirty="0">
                <a:solidFill>
                  <a:schemeClr val="bg1"/>
                </a:solidFill>
              </a:rPr>
              <a:t> non substanciais</a:t>
            </a: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069735" y="1016470"/>
            <a:ext cx="10644016" cy="497059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Proposta: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Aprobación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polas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CAPD das DI e do Anexo I – ACSUG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Exposición pública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Validación/Informe favorable da Comisión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da EIDO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	(non precisa a aprobación da EIDO por ter a Comisión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as 		competencias delegadas para as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dos PD)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Aprobación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Consello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Goberno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0" indent="1433513" fontAlgn="base">
              <a:lnSpc>
                <a:spcPct val="100000"/>
              </a:lnSpc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Ademais: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Actualizar o calendario de titulacións do vindeiro curso </a:t>
            </a:r>
          </a:p>
          <a:p>
            <a:pPr marL="0" indent="1433513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Actualizar procesos no SGC</a:t>
            </a:r>
          </a:p>
        </p:txBody>
      </p:sp>
    </p:spTree>
    <p:extLst>
      <p:ext uri="{BB962C8B-B14F-4D97-AF65-F5344CB8AC3E}">
        <p14:creationId xmlns:p14="http://schemas.microsoft.com/office/powerpoint/2010/main" val="48832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das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declaracións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interese (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verificacións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substanciais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/non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substanciais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1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5.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das </a:t>
            </a:r>
            <a:r>
              <a:rPr lang="pt-BR" sz="3000" dirty="0" err="1">
                <a:solidFill>
                  <a:schemeClr val="bg1"/>
                </a:solidFill>
              </a:rPr>
              <a:t>declaracións</a:t>
            </a:r>
            <a:r>
              <a:rPr lang="pt-BR" sz="3000" dirty="0">
                <a:solidFill>
                  <a:schemeClr val="bg1"/>
                </a:solidFill>
              </a:rPr>
              <a:t> de </a:t>
            </a:r>
            <a:r>
              <a:rPr lang="pt-BR" sz="3000" dirty="0" err="1">
                <a:solidFill>
                  <a:schemeClr val="bg1"/>
                </a:solidFill>
              </a:rPr>
              <a:t>interese</a:t>
            </a:r>
            <a:r>
              <a:rPr lang="pt-BR" sz="3000" dirty="0">
                <a:solidFill>
                  <a:schemeClr val="bg1"/>
                </a:solidFill>
              </a:rPr>
              <a:t> (</a:t>
            </a:r>
            <a:r>
              <a:rPr lang="pt-BR" sz="3000" dirty="0" err="1">
                <a:solidFill>
                  <a:schemeClr val="bg1"/>
                </a:solidFill>
              </a:rPr>
              <a:t>verificacións</a:t>
            </a:r>
            <a:r>
              <a:rPr lang="pt-BR" sz="3000" dirty="0">
                <a:solidFill>
                  <a:schemeClr val="bg1"/>
                </a:solidFill>
              </a:rPr>
              <a:t>, </a:t>
            </a:r>
            <a:r>
              <a:rPr lang="pt-BR" sz="3000" dirty="0" err="1">
                <a:solidFill>
                  <a:schemeClr val="bg1"/>
                </a:solidFill>
              </a:rPr>
              <a:t>modificacións</a:t>
            </a:r>
            <a:r>
              <a:rPr lang="pt-BR" sz="3000" dirty="0">
                <a:solidFill>
                  <a:schemeClr val="bg1"/>
                </a:solidFill>
              </a:rPr>
              <a:t> substanciais/non substanciais)</a:t>
            </a:r>
            <a:br>
              <a:rPr lang="pt-BR" sz="3000" dirty="0">
                <a:solidFill>
                  <a:schemeClr val="bg1"/>
                </a:solidFill>
              </a:rPr>
            </a:b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862701" y="1924061"/>
            <a:ext cx="10644016" cy="276485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Propostas de novos PD para implantar no 2025/26</a:t>
            </a:r>
          </a:p>
          <a:p>
            <a:pPr marL="627063" indent="-95250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PD en Ciencias da Saúde</a:t>
            </a: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(Impulsado pola Facultade de Fisioterapia. Tentará incorporar Enfermería)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0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5.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das </a:t>
            </a:r>
            <a:r>
              <a:rPr lang="pt-BR" sz="3000" dirty="0" err="1">
                <a:solidFill>
                  <a:schemeClr val="bg1"/>
                </a:solidFill>
              </a:rPr>
              <a:t>declaracións</a:t>
            </a:r>
            <a:r>
              <a:rPr lang="pt-BR" sz="3000" dirty="0">
                <a:solidFill>
                  <a:schemeClr val="bg1"/>
                </a:solidFill>
              </a:rPr>
              <a:t> de </a:t>
            </a:r>
            <a:r>
              <a:rPr lang="pt-BR" sz="3000" dirty="0" err="1">
                <a:solidFill>
                  <a:schemeClr val="bg1"/>
                </a:solidFill>
              </a:rPr>
              <a:t>interese</a:t>
            </a:r>
            <a:r>
              <a:rPr lang="pt-BR" sz="3000" dirty="0">
                <a:solidFill>
                  <a:schemeClr val="bg1"/>
                </a:solidFill>
              </a:rPr>
              <a:t> (</a:t>
            </a:r>
            <a:r>
              <a:rPr lang="pt-BR" sz="3000" dirty="0" err="1">
                <a:solidFill>
                  <a:schemeClr val="bg1"/>
                </a:solidFill>
              </a:rPr>
              <a:t>verificacións</a:t>
            </a:r>
            <a:r>
              <a:rPr lang="pt-BR" sz="3000" dirty="0">
                <a:solidFill>
                  <a:schemeClr val="bg1"/>
                </a:solidFill>
              </a:rPr>
              <a:t>, </a:t>
            </a:r>
            <a:r>
              <a:rPr lang="pt-BR" sz="3000" dirty="0" err="1">
                <a:solidFill>
                  <a:schemeClr val="bg1"/>
                </a:solidFill>
              </a:rPr>
              <a:t>modificacións</a:t>
            </a:r>
            <a:r>
              <a:rPr lang="pt-BR" sz="3000" dirty="0">
                <a:solidFill>
                  <a:schemeClr val="bg1"/>
                </a:solidFill>
              </a:rPr>
              <a:t> substanciais/non substanciais)</a:t>
            </a:r>
            <a:br>
              <a:rPr lang="pt-BR" sz="3000" dirty="0">
                <a:solidFill>
                  <a:schemeClr val="bg1"/>
                </a:solidFill>
              </a:rPr>
            </a:b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862701" y="1713747"/>
            <a:ext cx="10644016" cy="297517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Modificacións substancias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Modificacións de PD para implantar no 2025/26</a:t>
            </a:r>
          </a:p>
          <a:p>
            <a:pPr marL="627063" indent="-95250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Creación e Investigación en Arte Contemporánea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143351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Reorganización das </a:t>
            </a:r>
            <a:r>
              <a:rPr lang="gl-ES" sz="2200" b="1" dirty="0" err="1">
                <a:latin typeface="Roboto Thin" pitchFamily="2" charset="0"/>
                <a:ea typeface="Roboto Thin" pitchFamily="2" charset="0"/>
              </a:rPr>
              <a:t>líñas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 de investigación</a:t>
            </a:r>
            <a:br>
              <a:rPr lang="gl-ES" sz="2200" b="1" dirty="0">
                <a:latin typeface="Roboto Thin" pitchFamily="2" charset="0"/>
                <a:ea typeface="Roboto Thin" pitchFamily="2" charset="0"/>
              </a:rPr>
            </a:br>
            <a:r>
              <a:rPr lang="gl-ES" sz="2200" b="1" dirty="0">
                <a:latin typeface="Roboto Thin" pitchFamily="2" charset="0"/>
                <a:ea typeface="Roboto Thin" pitchFamily="2" charset="0"/>
              </a:rPr>
              <a:t>Cambios no número de profesores</a:t>
            </a:r>
            <a:br>
              <a:rPr lang="gl-ES" sz="2200" b="1" dirty="0">
                <a:latin typeface="Roboto Thin" pitchFamily="2" charset="0"/>
                <a:ea typeface="Roboto Thin" pitchFamily="2" charset="0"/>
              </a:rPr>
            </a:br>
            <a:r>
              <a:rPr lang="gl-ES" sz="2200" b="1" dirty="0">
                <a:latin typeface="Roboto Thin" pitchFamily="2" charset="0"/>
                <a:ea typeface="Roboto Thin" pitchFamily="2" charset="0"/>
              </a:rPr>
              <a:t>Modificación dos requisitos de acceso</a:t>
            </a:r>
            <a:endParaRPr lang="pt-BR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1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11530"/>
            <a:ext cx="12069171" cy="763030"/>
          </a:xfrm>
          <a:prstGeom prst="rect">
            <a:avLst/>
          </a:prstGeom>
        </p:spPr>
        <p:txBody>
          <a:bodyPr/>
          <a:lstStyle/>
          <a:p>
            <a:pPr marL="355600" indent="-355600"/>
            <a:r>
              <a:rPr lang="es-ES" sz="3000" dirty="0">
                <a:solidFill>
                  <a:schemeClr val="bg1"/>
                </a:solidFill>
              </a:rPr>
              <a:t>5. </a:t>
            </a:r>
            <a:r>
              <a:rPr lang="pt-BR" sz="3000" dirty="0" err="1">
                <a:solidFill>
                  <a:schemeClr val="bg1"/>
                </a:solidFill>
              </a:rPr>
              <a:t>Aprobación</a:t>
            </a:r>
            <a:r>
              <a:rPr lang="pt-BR" sz="3000" dirty="0">
                <a:solidFill>
                  <a:schemeClr val="bg1"/>
                </a:solidFill>
              </a:rPr>
              <a:t>, se procede, das </a:t>
            </a:r>
            <a:r>
              <a:rPr lang="pt-BR" sz="3000" dirty="0" err="1">
                <a:solidFill>
                  <a:schemeClr val="bg1"/>
                </a:solidFill>
              </a:rPr>
              <a:t>declaracións</a:t>
            </a:r>
            <a:r>
              <a:rPr lang="pt-BR" sz="3000" dirty="0">
                <a:solidFill>
                  <a:schemeClr val="bg1"/>
                </a:solidFill>
              </a:rPr>
              <a:t> de </a:t>
            </a:r>
            <a:r>
              <a:rPr lang="pt-BR" sz="3000" dirty="0" err="1">
                <a:solidFill>
                  <a:schemeClr val="bg1"/>
                </a:solidFill>
              </a:rPr>
              <a:t>interese</a:t>
            </a:r>
            <a:r>
              <a:rPr lang="pt-BR" sz="3000" dirty="0">
                <a:solidFill>
                  <a:schemeClr val="bg1"/>
                </a:solidFill>
              </a:rPr>
              <a:t> (</a:t>
            </a:r>
            <a:r>
              <a:rPr lang="pt-BR" sz="3000" dirty="0" err="1">
                <a:solidFill>
                  <a:schemeClr val="bg1"/>
                </a:solidFill>
              </a:rPr>
              <a:t>verificacións</a:t>
            </a:r>
            <a:r>
              <a:rPr lang="pt-BR" sz="3000" dirty="0">
                <a:solidFill>
                  <a:schemeClr val="bg1"/>
                </a:solidFill>
              </a:rPr>
              <a:t>, </a:t>
            </a:r>
            <a:r>
              <a:rPr lang="pt-BR" sz="3000" dirty="0" err="1">
                <a:solidFill>
                  <a:schemeClr val="bg1"/>
                </a:solidFill>
              </a:rPr>
              <a:t>modificacións</a:t>
            </a:r>
            <a:r>
              <a:rPr lang="pt-BR" sz="3000" dirty="0">
                <a:solidFill>
                  <a:schemeClr val="bg1"/>
                </a:solidFill>
              </a:rPr>
              <a:t> substanciais/non substanciais)</a:t>
            </a:r>
            <a:br>
              <a:rPr lang="pt-BR" sz="3000" dirty="0">
                <a:solidFill>
                  <a:schemeClr val="bg1"/>
                </a:solidFill>
              </a:rPr>
            </a:br>
            <a:br>
              <a:rPr lang="pt-BR" sz="3000" dirty="0">
                <a:solidFill>
                  <a:schemeClr val="bg1"/>
                </a:solidFill>
              </a:rPr>
            </a:b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862701" y="1970227"/>
            <a:ext cx="10644016" cy="271869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Modificacións non substancias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Modificacións de PD para implantar no 2024/25</a:t>
            </a:r>
          </a:p>
          <a:p>
            <a:pPr marL="627063" indent="-95250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Biotecnoloxía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Avanzada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Ciencias do Deporte, Educación Física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Actividade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Física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Saudable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UdC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Estudos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Lingüísticos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Sistemas Software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Intelixentes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 Adaptables</a:t>
            </a:r>
            <a:br>
              <a:rPr lang="es-ES" sz="2200" b="1" dirty="0">
                <a:latin typeface="Roboto Thin" pitchFamily="2" charset="0"/>
                <a:ea typeface="Roboto Thin" pitchFamily="2" charset="0"/>
              </a:rPr>
            </a:b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Xeotecnoloxías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Aplicadas á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Construción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Enerxía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 Industria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Rolda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aberta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 acta da sesión anterior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08622" y="2657689"/>
            <a:ext cx="8481806" cy="83099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Acta da sesión ordinaria da Comisión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EIDO do 27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xullo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2023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1. Aprobación, se procede, da acta da sesión anterior</a:t>
            </a:r>
          </a:p>
        </p:txBody>
      </p:sp>
    </p:spTree>
    <p:extLst>
      <p:ext uri="{BB962C8B-B14F-4D97-AF65-F5344CB8AC3E}">
        <p14:creationId xmlns:p14="http://schemas.microsoft.com/office/powerpoint/2010/main" val="396519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303693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3229" y="519924"/>
            <a:ext cx="10782959" cy="541686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- Toma de posesión de Ignacio Pérez Juste no cargo de subdirector da EIDO.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-  QSP, Reclamacións ante a </a:t>
            </a:r>
            <a:r>
              <a:rPr lang="gl-ES" sz="1600" b="1" dirty="0" err="1">
                <a:latin typeface="Roboto Thin" pitchFamily="2" charset="0"/>
                <a:ea typeface="Roboto Thin" pitchFamily="2" charset="0"/>
              </a:rPr>
              <a:t>valedoría</a:t>
            </a:r>
            <a:r>
              <a:rPr lang="gl-ES" sz="1600" b="1" dirty="0">
                <a:latin typeface="Roboto Thin" pitchFamily="2" charset="0"/>
                <a:ea typeface="Roboto Thin" pitchFamily="2" charset="0"/>
              </a:rPr>
              <a:t> universitaria.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-  XI Conferencia de Directoras e Directores de Escuelas de Doctorado.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Verificación: Situación dos PD en avaliación 2023/24 e 2024/25 + Propostas de novos PD para implantar no 2025/26 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(→5)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627063" indent="-95250" fontAlgn="base">
              <a:lnSpc>
                <a:spcPct val="100000"/>
              </a:lnSpc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Modificación: Situación dos PD para implantar no 2024/25 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+ Propostas de novos </a:t>
            </a:r>
            <a:r>
              <a:rPr lang="pt-BR" sz="1600" b="1" dirty="0" err="1">
                <a:latin typeface="Roboto Thin" pitchFamily="2" charset="0"/>
                <a:ea typeface="Roboto Thin" pitchFamily="2" charset="0"/>
              </a:rPr>
              <a:t>PD</a:t>
            </a:r>
            <a:r>
              <a:rPr lang="pt-BR" sz="1600" b="1" dirty="0">
                <a:latin typeface="Roboto Thin" pitchFamily="2" charset="0"/>
                <a:ea typeface="Roboto Thin" pitchFamily="2" charset="0"/>
              </a:rPr>
              <a:t> para implantar no 2025/26 (→5)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marL="627063" indent="-95250" fontAlgn="base">
              <a:lnSpc>
                <a:spcPct val="100000"/>
              </a:lnSpc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Acreditación: Situación dos PD da convocatoria 2022/23 e Programación 2023/24.  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Seguimento: Situación dos PD da convocatoria 2022/23 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Programación do seguimento e acreditación 2024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s-ES" sz="1600" b="1" dirty="0">
                <a:latin typeface="Roboto Thin" pitchFamily="2" charset="0"/>
                <a:ea typeface="Roboto Thin" pitchFamily="2" charset="0"/>
              </a:rPr>
              <a:t>SGC / AI: situación, PM dos GT, </a:t>
            </a:r>
            <a:r>
              <a:rPr lang="es-ES" sz="1600" b="1" dirty="0" err="1">
                <a:latin typeface="Roboto Thin" pitchFamily="2" charset="0"/>
                <a:ea typeface="Roboto Thin" pitchFamily="2" charset="0"/>
              </a:rPr>
              <a:t>modificacións</a:t>
            </a:r>
            <a:r>
              <a:rPr lang="es-ES" sz="1600" b="1" dirty="0">
                <a:latin typeface="Roboto Thin" pitchFamily="2" charset="0"/>
                <a:ea typeface="Roboto Thin" pitchFamily="2" charset="0"/>
              </a:rPr>
              <a:t> dos procesos 2024</a:t>
            </a:r>
            <a:endParaRPr lang="gl-ES" sz="1600" b="1" dirty="0"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Medición da satisfacción 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1600" b="1" dirty="0">
                <a:latin typeface="Roboto Thin" pitchFamily="2" charset="0"/>
                <a:ea typeface="Roboto Thin" pitchFamily="2" charset="0"/>
              </a:rPr>
              <a:t>HRS4R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8390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94B98F-E05C-3004-82F4-654D737D8C5D}"/>
              </a:ext>
            </a:extLst>
          </p:cNvPr>
          <p:cNvSpPr txBox="1"/>
          <p:nvPr/>
        </p:nvSpPr>
        <p:spPr>
          <a:xfrm>
            <a:off x="630456" y="1279228"/>
            <a:ext cx="6154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18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000" b="1" dirty="0">
                <a:latin typeface="Roboto Thin" pitchFamily="2" charset="0"/>
                <a:ea typeface="Roboto Thin" pitchFamily="2" charset="0"/>
              </a:rPr>
              <a:t>QSP</a:t>
            </a:r>
            <a:endParaRPr lang="es-ES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207735-7DB0-2207-0E4A-F29EE4109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17"/>
          <a:stretch/>
        </p:blipFill>
        <p:spPr bwMode="auto">
          <a:xfrm>
            <a:off x="630456" y="1893644"/>
            <a:ext cx="8123494" cy="670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4C7007-23A8-72F1-74CD-1ADD97D2D3EB}"/>
              </a:ext>
            </a:extLst>
          </p:cNvPr>
          <p:cNvSpPr txBox="1"/>
          <p:nvPr/>
        </p:nvSpPr>
        <p:spPr>
          <a:xfrm>
            <a:off x="630456" y="2812437"/>
            <a:ext cx="6154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18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000" b="1" dirty="0">
                <a:latin typeface="Roboto Thin" pitchFamily="2" charset="0"/>
                <a:ea typeface="Roboto Thin" pitchFamily="2" charset="0"/>
              </a:rPr>
              <a:t>Reclamacións ante Valedoría Universitaria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E6BC4D-F8FD-6707-36CE-C4F9EA8E26B0}"/>
              </a:ext>
            </a:extLst>
          </p:cNvPr>
          <p:cNvSpPr txBox="1"/>
          <p:nvPr/>
        </p:nvSpPr>
        <p:spPr>
          <a:xfrm>
            <a:off x="1720921" y="3371138"/>
            <a:ext cx="6154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Reclamación João Pedro Pinto da Silva Ulisses </a:t>
            </a:r>
            <a:endParaRPr lang="es-ES" sz="1800" dirty="0">
              <a:effectLst/>
              <a:latin typeface="ITCNewBaskervill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915DCA-AABD-5A32-5F81-41386799967C}"/>
              </a:ext>
            </a:extLst>
          </p:cNvPr>
          <p:cNvSpPr txBox="1"/>
          <p:nvPr/>
        </p:nvSpPr>
        <p:spPr>
          <a:xfrm>
            <a:off x="2429838" y="3752908"/>
            <a:ext cx="6154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existros da aplicación informática</a:t>
            </a:r>
            <a:endParaRPr lang="pt-P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nforme do coordinador do programa de doutoramento e o Informe das directores de tese.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55EB3E-E1B3-7491-9C8F-975DF43F93A8}"/>
              </a:ext>
            </a:extLst>
          </p:cNvPr>
          <p:cNvSpPr txBox="1"/>
          <p:nvPr/>
        </p:nvSpPr>
        <p:spPr>
          <a:xfrm>
            <a:off x="1720920" y="4744924"/>
            <a:ext cx="98169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Reclamación Reclamación Ana María Aido Vázquez</a:t>
            </a:r>
            <a:endParaRPr lang="es-ES" sz="1800" dirty="0">
              <a:effectLst/>
              <a:latin typeface="ITCNewBaskervill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 tipo de situacións poderían resolverse de xeito satisfactorio coa interpretación da aplicación da disposición transitoria primeria do RD 576/2023 proposta no punto 7 da CP do 30 de novembro.</a:t>
            </a:r>
            <a:endParaRPr lang="es-ES" sz="1800" dirty="0">
              <a:effectLst/>
              <a:latin typeface="ITCNewBaskervill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endParaRPr lang="es-ES" sz="1800" dirty="0">
              <a:effectLst/>
              <a:latin typeface="ITCNewBaskervill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6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6736" y="3971691"/>
            <a:ext cx="10273819" cy="173380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- Retos de la modificación del RD 99/2011 (Antonio Pino.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Ex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-secretario CDED)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- Acreditación de las Escuelas de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doctorado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(Jose Luis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Anarte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, Director de la División de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Evaluación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Enseñanzas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Instituciones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de la ANECA y Javier Oliver, Director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General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de la AVAP-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Agencia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valenciana de </a:t>
            </a:r>
            <a:r>
              <a:rPr lang="gl-ES" sz="1800" b="1" dirty="0" err="1">
                <a:latin typeface="Roboto Thin" pitchFamily="2" charset="0"/>
                <a:ea typeface="Roboto Thin" pitchFamily="2" charset="0"/>
              </a:rPr>
              <a:t>Evaluación</a:t>
            </a:r>
            <a:r>
              <a:rPr lang="gl-ES" sz="1800" b="1" dirty="0">
                <a:latin typeface="Roboto Thin" pitchFamily="2" charset="0"/>
                <a:ea typeface="Roboto Thin" pitchFamily="2" charset="0"/>
              </a:rPr>
              <a:t> y Prospectiva)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es-ES" sz="18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6E5549-52DC-4E67-69A6-BC53236F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47" y="1866713"/>
            <a:ext cx="8464288" cy="16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701" y="1363343"/>
            <a:ext cx="10644016" cy="429348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Situación dos programas de calidade:</a:t>
            </a:r>
          </a:p>
          <a:p>
            <a:pPr marL="627063" indent="-95250" fontAlgn="base">
              <a:lnSpc>
                <a:spcPct val="100000"/>
              </a:lnSpc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Situación dos PD en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avaliación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2023/24 e 2024/25 </a:t>
            </a: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	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- 2023/24: PD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Nanociencia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e Biomedicina 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→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800" b="1" dirty="0" err="1">
                <a:latin typeface="Roboto Thin" pitchFamily="2" charset="0"/>
                <a:ea typeface="Roboto Thin" pitchFamily="2" charset="0"/>
              </a:rPr>
              <a:t>RUCT</a:t>
            </a:r>
            <a:r>
              <a:rPr lang="es-ES" sz="1800" b="1" dirty="0">
                <a:latin typeface="Roboto Thin" pitchFamily="2" charset="0"/>
                <a:ea typeface="Roboto Thin" pitchFamily="2" charset="0"/>
              </a:rPr>
              <a:t> 18.07.2023</a:t>
            </a:r>
          </a:p>
          <a:p>
            <a:pPr marL="531813" indent="0" fontAlgn="base">
              <a:lnSpc>
                <a:spcPct val="100000"/>
              </a:lnSpc>
              <a:buNone/>
            </a:pPr>
            <a:r>
              <a:rPr lang="es-ES" sz="1800" b="1" dirty="0">
                <a:latin typeface="Roboto Thin" pitchFamily="2" charset="0"/>
                <a:ea typeface="Roboto Thin" pitchFamily="2" charset="0"/>
              </a:rPr>
              <a:t>	- 2024/25: -</a:t>
            </a:r>
            <a:endParaRPr lang="gl-ES" sz="18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endParaRPr lang="gl-ES" sz="1000" b="1" dirty="0">
              <a:latin typeface="Roboto Thin" pitchFamily="2" charset="0"/>
              <a:ea typeface="Roboto Thin" pitchFamily="2" charset="0"/>
            </a:endParaRPr>
          </a:p>
          <a:p>
            <a:pPr marL="531813" indent="0" fontAlgn="base">
              <a:lnSpc>
                <a:spcPct val="100000"/>
              </a:lnSpc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Propostas de novos PD para implantar no 2025/26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gl-ES" sz="1800" b="1" dirty="0">
                <a:latin typeface="Roboto Thin" pitchFamily="2" charset="0"/>
                <a:ea typeface="Roboto Thin" pitchFamily="2" charset="0"/>
              </a:rPr>
              <a:t>- PD Ciencias da Saúde (→ Validación no punto 4)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pt-BR" sz="1800" b="1" dirty="0">
                <a:latin typeface="Roboto Thin" pitchFamily="2" charset="0"/>
                <a:ea typeface="Roboto Thin" pitchFamily="2" charset="0"/>
              </a:rPr>
              <a:t>- PD Literatura Dramática, Música e Artes </a:t>
            </a:r>
            <a:r>
              <a:rPr lang="pt-BR" sz="1800" b="1" dirty="0" err="1">
                <a:latin typeface="Roboto Thin" pitchFamily="2" charset="0"/>
                <a:ea typeface="Roboto Thin" pitchFamily="2" charset="0"/>
              </a:rPr>
              <a:t>Escénicas</a:t>
            </a:r>
            <a:endParaRPr lang="pt-BR" sz="18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95348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1404</Words>
  <Application>Microsoft Office PowerPoint</Application>
  <PresentationFormat>Panorámica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Campus Simple</vt:lpstr>
      <vt:lpstr>ITCNewBaskerville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1. Aprobación, se procede, da acta da sesión anterior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3. Aprobación, se procede, do informe do SGC previsto no RD 822/2021: Modelo e responsabilidade </vt:lpstr>
      <vt:lpstr>3. Aprobación, se procede, do informe do SGC previsto no RD 822/2021: Modelo e responsabilidade </vt:lpstr>
      <vt:lpstr>Presentación de PowerPoint</vt:lpstr>
      <vt:lpstr>4. Aprobación, se procede, da metodoloxía para modificacións non substanciais </vt:lpstr>
      <vt:lpstr>Presentación de PowerPoint</vt:lpstr>
      <vt:lpstr>4. Aprobación, se procede, da metodoloxía para modificacións non substanciais </vt:lpstr>
      <vt:lpstr>Presentación de PowerPoint</vt:lpstr>
      <vt:lpstr>5. Aprobación, se procede, das declaracións de interese (verificacións, modificacións substanciais/non substanciais)  </vt:lpstr>
      <vt:lpstr>5. Aprobación, se procede, das declaracións de interese (verificacións, modificacións substanciais/non substanciais)  </vt:lpstr>
      <vt:lpstr>5. Aprobación, se procede, das declaracións de interese (verificacións, modificacións substanciais/non substanciais)  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Antonio Collazo Fernández</cp:lastModifiedBy>
  <cp:revision>101</cp:revision>
  <dcterms:created xsi:type="dcterms:W3CDTF">2021-10-25T10:06:46Z</dcterms:created>
  <dcterms:modified xsi:type="dcterms:W3CDTF">2023-11-29T11:21:18Z</dcterms:modified>
</cp:coreProperties>
</file>