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339" r:id="rId4"/>
    <p:sldId id="306" r:id="rId5"/>
    <p:sldId id="307" r:id="rId6"/>
    <p:sldId id="387" r:id="rId7"/>
    <p:sldId id="390" r:id="rId8"/>
    <p:sldId id="404" r:id="rId9"/>
    <p:sldId id="368" r:id="rId10"/>
    <p:sldId id="308" r:id="rId11"/>
    <p:sldId id="386" r:id="rId12"/>
    <p:sldId id="366" r:id="rId13"/>
    <p:sldId id="309" r:id="rId14"/>
    <p:sldId id="405" r:id="rId15"/>
    <p:sldId id="408" r:id="rId16"/>
    <p:sldId id="407" r:id="rId17"/>
    <p:sldId id="325" r:id="rId18"/>
    <p:sldId id="409" r:id="rId19"/>
    <p:sldId id="406" r:id="rId20"/>
    <p:sldId id="311" r:id="rId21"/>
    <p:sldId id="258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21"/>
    <a:srgbClr val="073349"/>
    <a:srgbClr val="003DA6"/>
    <a:srgbClr val="00B2E3"/>
    <a:srgbClr val="E1251B"/>
    <a:srgbClr val="A6A6A6"/>
    <a:srgbClr val="7F7F7F"/>
    <a:srgbClr val="898C8E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>
        <p:scale>
          <a:sx n="100" d="100"/>
          <a:sy n="100" d="100"/>
        </p:scale>
        <p:origin x="1032" y="26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07/04/2026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07/04/2026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l-ES" sz="20000" kern="700" spc="-200" noProof="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gl-ES" sz="20000" noProof="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gl-ES" sz="1800" noProof="0" dirty="0">
                <a:solidFill>
                  <a:schemeClr val="bg1"/>
                </a:solidFill>
              </a:rPr>
              <a:t>9 de abril de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gl-ES" sz="5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Calidade</a:t>
            </a: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BA8497-24E0-0A7C-343F-19F22C340B6D}"/>
              </a:ext>
            </a:extLst>
          </p:cNvPr>
          <p:cNvSpPr txBox="1"/>
          <p:nvPr/>
        </p:nvSpPr>
        <p:spPr>
          <a:xfrm>
            <a:off x="1522822" y="2203680"/>
            <a:ext cx="9323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non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agroalimentaria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Comunicación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Creación e investigación en arte contemporánea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Enxeñaría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química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Xestión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resolución de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conflitos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. Menores, familia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xustiza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terapéutica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0D9A42-8A71-920B-9052-7352016AB324}"/>
              </a:ext>
            </a:extLst>
          </p:cNvPr>
          <p:cNvSpPr txBox="1"/>
          <p:nvPr/>
        </p:nvSpPr>
        <p:spPr>
          <a:xfrm>
            <a:off x="1462273" y="4131813"/>
            <a:ext cx="9267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Biotecnoloxía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avanzada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Ciencias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sociais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envellecemento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(UVI + USC + UDC + UPOR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UTAD) (1º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Equidade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innovación en educación (UVI + USC + UDC + UCAN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UOV)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Estudos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literarios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Xeotecnoloxías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aplicadas á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construción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,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enerxía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industria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USAL)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161EF691-7346-0AA6-1E80-137A5FAEB988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B26005A-7A8A-4DB4-15F0-F0E1478A2E3D}"/>
              </a:ext>
            </a:extLst>
          </p:cNvPr>
          <p:cNvSpPr txBox="1">
            <a:spLocks/>
          </p:cNvSpPr>
          <p:nvPr/>
        </p:nvSpPr>
        <p:spPr>
          <a:xfrm>
            <a:off x="380471" y="1642337"/>
            <a:ext cx="10981581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Tramitados xuño/xullo 2025</a:t>
            </a:r>
            <a:endParaRPr lang="gl-ES" sz="2400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C1C09C-BBDE-D649-5334-BC57F8D73883}"/>
              </a:ext>
            </a:extLst>
          </p:cNvPr>
          <p:cNvSpPr/>
          <p:nvPr/>
        </p:nvSpPr>
        <p:spPr>
          <a:xfrm>
            <a:off x="1934916" y="3057826"/>
            <a:ext cx="6232540" cy="306811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218242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2139-A3A6-4CC1-3324-ED0E9B5D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45155FC-B90F-3E72-B5FD-6C8B9B13B4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B49AE22-63CA-EB64-A887-0C141934B75F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392BF0DA-F8E1-0F53-9376-B6FA6899F85D}"/>
              </a:ext>
            </a:extLst>
          </p:cNvPr>
          <p:cNvSpPr txBox="1">
            <a:spLocks/>
          </p:cNvSpPr>
          <p:nvPr/>
        </p:nvSpPr>
        <p:spPr>
          <a:xfrm>
            <a:off x="813507" y="1714727"/>
            <a:ext cx="10753624" cy="95923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Informe provisional ACSUG de seguimento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Creación e investigación en arte contemporánea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-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CONFORME</a:t>
            </a:r>
          </a:p>
        </p:txBody>
      </p:sp>
    </p:spTree>
    <p:extLst>
      <p:ext uri="{BB962C8B-B14F-4D97-AF65-F5344CB8AC3E}">
        <p14:creationId xmlns:p14="http://schemas.microsoft.com/office/powerpoint/2010/main" val="17147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CCD5-12F3-4369-F1C9-BFD44CEA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9EE284C-8195-D1A1-E5F3-8814BDA848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88BD5EC-AA52-60A1-D726-7719F023929A}"/>
              </a:ext>
            </a:extLst>
          </p:cNvPr>
          <p:cNvSpPr txBox="1">
            <a:spLocks/>
          </p:cNvSpPr>
          <p:nvPr/>
        </p:nvSpPr>
        <p:spPr>
          <a:xfrm>
            <a:off x="719188" y="959093"/>
            <a:ext cx="10753624" cy="493981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Outros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Indicadores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actualizados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Preparación de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novos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indicadores (colaboración con UAP e ATIC)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Preparación da Memoria da EIDO 2024/2025</a:t>
            </a:r>
          </a:p>
          <a:p>
            <a:pPr marL="1970088" indent="-873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Indicador de producción científica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Planificación de seguimiento interno</a:t>
            </a:r>
          </a:p>
          <a:p>
            <a:pPr marL="1339850" indent="-176213" fontAlgn="base">
              <a:lnSpc>
                <a:spcPct val="100000"/>
              </a:lnSpc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1339850" indent="-1762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Estado de situación do plan de acción do SGC</a:t>
            </a:r>
          </a:p>
          <a:p>
            <a:pPr marL="1339850" indent="-176213" fontAlgn="base">
              <a:lnSpc>
                <a:spcPct val="100000"/>
              </a:lnSpc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1339850" indent="-176213" fontAlgn="base">
              <a:lnSpc>
                <a:spcPct val="10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Nova Guía ACSUG de certificación de SGC de centros</a:t>
            </a:r>
          </a:p>
        </p:txBody>
      </p:sp>
    </p:spTree>
    <p:extLst>
      <p:ext uri="{BB962C8B-B14F-4D97-AF65-F5344CB8AC3E}">
        <p14:creationId xmlns:p14="http://schemas.microsoft.com/office/powerpoint/2010/main" val="336281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noProof="0" dirty="0">
                <a:latin typeface="Roboto Thin" pitchFamily="2" charset="0"/>
                <a:ea typeface="Roboto Thin" pitchFamily="2" charset="0"/>
              </a:rPr>
              <a:t>Seguimento do </a:t>
            </a:r>
            <a:r>
              <a:rPr lang="pt-BR" b="1" noProof="0" dirty="0" err="1">
                <a:latin typeface="Roboto Thin" pitchFamily="2" charset="0"/>
                <a:ea typeface="Roboto Thin" pitchFamily="2" charset="0"/>
              </a:rPr>
              <a:t>Proceso</a:t>
            </a:r>
            <a:r>
              <a:rPr lang="pt-BR" b="1" noProof="0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b="1" noProof="0" dirty="0" err="1">
                <a:latin typeface="Roboto Thin" pitchFamily="2" charset="0"/>
                <a:ea typeface="Roboto Thin" pitchFamily="2" charset="0"/>
              </a:rPr>
              <a:t>Persoal</a:t>
            </a:r>
            <a:r>
              <a:rPr lang="pt-BR" b="1" noProof="0" dirty="0">
                <a:latin typeface="Roboto Thin" pitchFamily="2" charset="0"/>
                <a:ea typeface="Roboto Thin" pitchFamily="2" charset="0"/>
              </a:rPr>
              <a:t> Docente</a:t>
            </a:r>
            <a:endParaRPr lang="gl-ES" b="1" noProof="0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DA87-24BE-6932-3005-282C440C0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DD79C50-4E99-2626-0BA8-EFD463CB4864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Persoal</a:t>
            </a:r>
            <a:r>
              <a:rPr lang="pt-BR" sz="2800" noProof="0" dirty="0">
                <a:solidFill>
                  <a:schemeClr val="bg1"/>
                </a:solidFill>
              </a:rPr>
              <a:t> Docente</a:t>
            </a: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C5AD65-CE97-8CE3-FDB4-0E55421E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93" y="979803"/>
            <a:ext cx="4219178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C3A793-D411-A7C9-DC00-649DDEBD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81" y="2098478"/>
            <a:ext cx="5926694" cy="30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D65F7-7B03-4273-191B-FC6FC975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B1656E5-1CFC-329D-5455-375600CED5E3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Persoal</a:t>
            </a:r>
            <a:r>
              <a:rPr lang="pt-BR" sz="2800" noProof="0" dirty="0">
                <a:solidFill>
                  <a:schemeClr val="bg1"/>
                </a:solidFill>
              </a:rPr>
              <a:t> Docente</a:t>
            </a: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88F02B-01A3-FC6E-72FD-1D0E13C2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5" y="1609724"/>
            <a:ext cx="5736675" cy="396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2875E5-2BCA-354C-ED05-9913F82E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49" y="1609724"/>
            <a:ext cx="624299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E78D8-3266-6173-CD2F-2976B1AF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F82475-6398-568B-7F11-2C0B268A40DA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</a:t>
            </a:r>
            <a:r>
              <a:rPr lang="pt-BR" sz="2800" noProof="0" dirty="0" err="1">
                <a:solidFill>
                  <a:schemeClr val="bg1"/>
                </a:solidFill>
              </a:rPr>
              <a:t>Persoal</a:t>
            </a:r>
            <a:r>
              <a:rPr lang="pt-BR" sz="2800" noProof="0" dirty="0">
                <a:solidFill>
                  <a:schemeClr val="bg1"/>
                </a:solidFill>
              </a:rPr>
              <a:t> Docente</a:t>
            </a: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EC7A7D4-F1A9-98AB-5E93-39A7D76A0999}"/>
              </a:ext>
            </a:extLst>
          </p:cNvPr>
          <p:cNvCxnSpPr/>
          <p:nvPr/>
        </p:nvCxnSpPr>
        <p:spPr>
          <a:xfrm flipH="1">
            <a:off x="9328300" y="3038164"/>
            <a:ext cx="1828800" cy="6125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41FF2DC4-DF95-E8DD-C3FF-88537E78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92" t="8492" r="16190"/>
          <a:stretch>
            <a:fillRect/>
          </a:stretch>
        </p:blipFill>
        <p:spPr>
          <a:xfrm>
            <a:off x="6278329" y="1505588"/>
            <a:ext cx="5271495" cy="3960000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52AAB7E5-B6BF-353D-6B0F-FE972ED948FF}"/>
              </a:ext>
            </a:extLst>
          </p:cNvPr>
          <p:cNvCxnSpPr>
            <a:cxnSpLocks/>
          </p:cNvCxnSpPr>
          <p:nvPr/>
        </p:nvCxnSpPr>
        <p:spPr>
          <a:xfrm flipH="1">
            <a:off x="10806874" y="1462205"/>
            <a:ext cx="521676" cy="29703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0741830-CB7C-3BF7-6737-CBAD9048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0" y="1437295"/>
            <a:ext cx="5994980" cy="367770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CE06BD9-D7FC-78CC-979F-52BB84BF98C5}"/>
              </a:ext>
            </a:extLst>
          </p:cNvPr>
          <p:cNvSpPr/>
          <p:nvPr/>
        </p:nvSpPr>
        <p:spPr>
          <a:xfrm>
            <a:off x="3278920" y="1610723"/>
            <a:ext cx="645380" cy="503827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215172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223920" y="1824079"/>
            <a:ext cx="8867467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pt-BR" b="1" noProof="0" dirty="0">
                <a:latin typeface="Roboto Thin" pitchFamily="2" charset="0"/>
                <a:ea typeface="Roboto Thin" pitchFamily="2" charset="0"/>
              </a:rPr>
              <a:t>Seguimento do </a:t>
            </a:r>
            <a:r>
              <a:rPr lang="pt-BR" b="1" noProof="0" dirty="0" err="1">
                <a:latin typeface="Roboto Thin" pitchFamily="2" charset="0"/>
                <a:ea typeface="Roboto Thin" pitchFamily="2" charset="0"/>
              </a:rPr>
              <a:t>Proceso</a:t>
            </a:r>
            <a:r>
              <a:rPr lang="pt-BR" b="1" noProof="0" dirty="0">
                <a:latin typeface="Roboto Thin" pitchFamily="2" charset="0"/>
                <a:ea typeface="Roboto Thin" pitchFamily="2" charset="0"/>
              </a:rPr>
              <a:t> de Recursos materiais e </a:t>
            </a:r>
            <a:r>
              <a:rPr lang="pt-BR" b="1" noProof="0" dirty="0" err="1">
                <a:latin typeface="Roboto Thin" pitchFamily="2" charset="0"/>
                <a:ea typeface="Roboto Thin" pitchFamily="2" charset="0"/>
              </a:rPr>
              <a:t>servizos</a:t>
            </a:r>
            <a:endParaRPr lang="gl-ES" b="1" noProof="0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5E28-F2BF-30EA-501A-98549A60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33B019-B9EC-4EF8-C99C-51775678E031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Recursos materiais e </a:t>
            </a:r>
            <a:r>
              <a:rPr lang="pt-BR" sz="2800" noProof="0" dirty="0" err="1">
                <a:solidFill>
                  <a:schemeClr val="bg1"/>
                </a:solidFill>
              </a:rPr>
              <a:t>servizos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385011F-A0E6-430A-A475-DD2E6878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50" y="1025791"/>
            <a:ext cx="3905975" cy="4806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8A470F-3A68-6486-1521-B56457A4B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802" y="1493018"/>
            <a:ext cx="5905248" cy="41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78EC2-40D4-B933-6197-4B527238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904548-744E-F53F-5439-CDD3755A5599}"/>
              </a:ext>
            </a:extLst>
          </p:cNvPr>
          <p:cNvSpPr txBox="1">
            <a:spLocks/>
          </p:cNvSpPr>
          <p:nvPr/>
        </p:nvSpPr>
        <p:spPr>
          <a:xfrm>
            <a:off x="150124" y="88780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pt-BR" sz="2800" noProof="0" dirty="0">
                <a:solidFill>
                  <a:schemeClr val="bg1"/>
                </a:solidFill>
              </a:rPr>
              <a:t>Seguimento do </a:t>
            </a:r>
            <a:r>
              <a:rPr lang="pt-BR" sz="2800" noProof="0" dirty="0" err="1">
                <a:solidFill>
                  <a:schemeClr val="bg1"/>
                </a:solidFill>
              </a:rPr>
              <a:t>Proceso</a:t>
            </a:r>
            <a:r>
              <a:rPr lang="pt-BR" sz="2800" noProof="0" dirty="0">
                <a:solidFill>
                  <a:schemeClr val="bg1"/>
                </a:solidFill>
              </a:rPr>
              <a:t> de Recursos materiais e </a:t>
            </a:r>
            <a:r>
              <a:rPr lang="pt-BR" sz="2800" noProof="0" dirty="0" err="1">
                <a:solidFill>
                  <a:schemeClr val="bg1"/>
                </a:solidFill>
              </a:rPr>
              <a:t>servizos</a:t>
            </a:r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endParaRPr lang="pt-BR" sz="2800" noProof="0" dirty="0">
              <a:solidFill>
                <a:schemeClr val="bg1"/>
              </a:solidFill>
            </a:endParaRPr>
          </a:p>
          <a:p>
            <a:pPr marL="541338" indent="-541338"/>
            <a:br>
              <a:rPr lang="gl-ES" sz="235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30A0216-B5C5-1F59-AC91-6745BF7D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80" y="912597"/>
            <a:ext cx="3875376" cy="5032806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A71AA17-F548-6794-B483-187BA434B905}"/>
              </a:ext>
            </a:extLst>
          </p:cNvPr>
          <p:cNvCxnSpPr/>
          <p:nvPr/>
        </p:nvCxnSpPr>
        <p:spPr>
          <a:xfrm flipH="1">
            <a:off x="9766450" y="4038289"/>
            <a:ext cx="1828800" cy="6125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D81C85D-7F00-97A6-8EEA-61F9E3B4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49" y="912597"/>
            <a:ext cx="4783827" cy="511691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1A62B0C-F447-EAE7-CE19-F177291F257A}"/>
              </a:ext>
            </a:extLst>
          </p:cNvPr>
          <p:cNvSpPr/>
          <p:nvPr/>
        </p:nvSpPr>
        <p:spPr>
          <a:xfrm>
            <a:off x="8212869" y="1106896"/>
            <a:ext cx="712055" cy="503827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311244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 err="1">
                <a:solidFill>
                  <a:schemeClr val="bg1"/>
                </a:solidFill>
              </a:rPr>
              <a:t>Orden</a:t>
            </a:r>
            <a:r>
              <a:rPr lang="gl-ES" sz="4000" noProof="0" dirty="0">
                <a:solidFill>
                  <a:schemeClr val="bg1"/>
                </a:solidFill>
              </a:rPr>
              <a:t>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71169" y="1760594"/>
            <a:ext cx="7830105" cy="333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1.	Aprobación, se procede, das actas de sesións anteriores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2.	Informe da presidencia</a:t>
            </a: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3.	</a:t>
            </a:r>
            <a:r>
              <a:rPr lang="pt-BR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Seguimento do </a:t>
            </a:r>
            <a:r>
              <a:rPr lang="pt-BR" sz="2000" b="1" noProof="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Proceso</a:t>
            </a:r>
            <a:r>
              <a:rPr lang="pt-BR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</a:t>
            </a:r>
            <a:r>
              <a:rPr lang="pt-BR" sz="2000" b="1" noProof="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Persoal</a:t>
            </a:r>
            <a:r>
              <a:rPr lang="pt-BR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Docente</a:t>
            </a:r>
            <a:endParaRPr lang="gl-ES" sz="2000" b="1" noProof="0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4.	</a:t>
            </a:r>
            <a:r>
              <a:rPr lang="pt-BR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Seguimento do </a:t>
            </a:r>
            <a:r>
              <a:rPr lang="pt-BR" sz="2000" b="1" noProof="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Proceso</a:t>
            </a:r>
            <a:r>
              <a:rPr lang="pt-BR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Recursos materiais e </a:t>
            </a:r>
            <a:r>
              <a:rPr lang="pt-BR" sz="2000" b="1" noProof="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servizos</a:t>
            </a:r>
            <a:endParaRPr lang="gl-ES" sz="2000" b="1" noProof="0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  <a:p>
            <a:pPr lvl="0" algn="just" defTabSz="360000">
              <a:lnSpc>
                <a:spcPct val="20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5.	Rolda aberta de intervencións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8254908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Rolda aberta de intervencións</a:t>
            </a: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B8937A8-F4CD-9EB2-6B69-259379C71B1C}"/>
              </a:ext>
            </a:extLst>
          </p:cNvPr>
          <p:cNvSpPr txBox="1">
            <a:spLocks/>
          </p:cNvSpPr>
          <p:nvPr/>
        </p:nvSpPr>
        <p:spPr>
          <a:xfrm>
            <a:off x="3163825" y="1824079"/>
            <a:ext cx="853815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Seguimento do Proceso de Xestión das Persoas</a:t>
            </a:r>
          </a:p>
        </p:txBody>
      </p:sp>
    </p:spTree>
    <p:extLst>
      <p:ext uri="{BB962C8B-B14F-4D97-AF65-F5344CB8AC3E}">
        <p14:creationId xmlns:p14="http://schemas.microsoft.com/office/powerpoint/2010/main" val="166776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44B9022-4721-26D1-65BE-97504EAF3052}"/>
              </a:ext>
            </a:extLst>
          </p:cNvPr>
          <p:cNvSpPr txBox="1">
            <a:spLocks/>
          </p:cNvSpPr>
          <p:nvPr/>
        </p:nvSpPr>
        <p:spPr>
          <a:xfrm>
            <a:off x="2920753" y="1824079"/>
            <a:ext cx="878122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l-ES" b="1" noProof="0" dirty="0"/>
              <a:t>Rolda aberta de intervencións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668BD1-38C7-52FD-60B6-E6FC63B9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6554B8-61AE-EC91-CBAF-91B8D71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9893AC5-B7C2-80C5-D099-CAD51191C3C0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Rolda aberta de intervencións</a:t>
            </a:r>
          </a:p>
        </p:txBody>
      </p:sp>
    </p:spTree>
    <p:extLst>
      <p:ext uri="{BB962C8B-B14F-4D97-AF65-F5344CB8AC3E}">
        <p14:creationId xmlns:p14="http://schemas.microsoft.com/office/powerpoint/2010/main" val="269847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Aprobación, se procede, das actas de sesións anteriores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1687" y="2800905"/>
            <a:ext cx="9286043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Acta da sesión ordinarias da Comisión de Calidade da EIDO do 26 de febreiro de 2026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1. </a:t>
            </a:r>
            <a:r>
              <a:rPr lang="gl-ES" sz="3600" noProof="0" dirty="0">
                <a:solidFill>
                  <a:schemeClr val="bg1"/>
                </a:solidFill>
              </a:rPr>
              <a:t>Aprobación, se procede, das actas de sesións anteriores</a:t>
            </a: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A577E-98F9-C042-EE30-C7E47240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EE55FC2-F0BB-F4A0-A10A-5542B58C70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3F626693-68D0-D760-1772-5B9E2FD61A88}"/>
              </a:ext>
            </a:extLst>
          </p:cNvPr>
          <p:cNvSpPr txBox="1">
            <a:spLocks/>
          </p:cNvSpPr>
          <p:nvPr/>
        </p:nvSpPr>
        <p:spPr>
          <a:xfrm>
            <a:off x="380471" y="111169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37F7688A-AFA8-5642-89EA-13F868D02FA1}"/>
              </a:ext>
            </a:extLst>
          </p:cNvPr>
          <p:cNvSpPr txBox="1">
            <a:spLocks/>
          </p:cNvSpPr>
          <p:nvPr/>
        </p:nvSpPr>
        <p:spPr>
          <a:xfrm>
            <a:off x="807897" y="1712315"/>
            <a:ext cx="10753624" cy="95923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es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en Física, Computación e Ciencia Aeroespacial</a:t>
            </a:r>
            <a:endParaRPr lang="gl-E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717550" indent="-88900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Remitida revisión técnica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42B78B-FF6D-E224-B824-5E894A65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6" y="2671552"/>
            <a:ext cx="483583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2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E87A6-1ABE-4B4E-5378-92124E00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EF3078-6E10-863D-5F8F-FE0FC1FD1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1CD53CE9-9426-71D8-8C45-EB96C40CF34A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BA15DA-01CF-9FA6-2E84-FB77BC0B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720"/>
          <a:stretch>
            <a:fillRect/>
          </a:stretch>
        </p:blipFill>
        <p:spPr>
          <a:xfrm>
            <a:off x="2324877" y="1578972"/>
            <a:ext cx="7560000" cy="45366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D9508A7-AC93-50F2-95BB-234F6E270403}"/>
              </a:ext>
            </a:extLst>
          </p:cNvPr>
          <p:cNvSpPr/>
          <p:nvPr/>
        </p:nvSpPr>
        <p:spPr>
          <a:xfrm>
            <a:off x="5242671" y="4589755"/>
            <a:ext cx="971698" cy="1525916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100430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4D7DF-C63A-EA03-C374-26062982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0C1C9F-5A3D-0454-D74A-18B887D221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957F3381-7B13-801B-E983-2107E53D00A1}"/>
              </a:ext>
            </a:extLst>
          </p:cNvPr>
          <p:cNvSpPr txBox="1">
            <a:spLocks/>
          </p:cNvSpPr>
          <p:nvPr/>
        </p:nvSpPr>
        <p:spPr>
          <a:xfrm>
            <a:off x="380471" y="111730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A6D7F23-F59B-0FD0-5344-30E2709C94B3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5" y="1888677"/>
            <a:ext cx="11196000" cy="3752175"/>
            <a:chOff x="1033823" y="3718480"/>
            <a:chExt cx="7577756" cy="253956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33411A0-6793-B19B-B579-DF6494207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2357"/>
            <a:stretch>
              <a:fillRect/>
            </a:stretch>
          </p:blipFill>
          <p:spPr>
            <a:xfrm>
              <a:off x="1051579" y="3718480"/>
              <a:ext cx="7560000" cy="142056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6185E61-0FDD-ADBC-2E84-FD090828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823" y="5073555"/>
              <a:ext cx="7560000" cy="1184486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07BEDFD-5AFC-4424-F9CC-252785CE9A69}"/>
              </a:ext>
            </a:extLst>
          </p:cNvPr>
          <p:cNvSpPr/>
          <p:nvPr/>
        </p:nvSpPr>
        <p:spPr>
          <a:xfrm>
            <a:off x="5122000" y="1794650"/>
            <a:ext cx="1287944" cy="3024237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214859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CB0D-B722-0949-80B3-4B3CE11A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FE86E27-CFBA-E70E-74F3-043AB6D26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CFB7B70E-F49D-E33D-8137-9501D8545981}"/>
              </a:ext>
            </a:extLst>
          </p:cNvPr>
          <p:cNvSpPr txBox="1">
            <a:spLocks/>
          </p:cNvSpPr>
          <p:nvPr/>
        </p:nvSpPr>
        <p:spPr>
          <a:xfrm>
            <a:off x="380471" y="1642337"/>
            <a:ext cx="10981581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Modificacións substanciais:</a:t>
            </a:r>
            <a:r>
              <a:rPr lang="gl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Solicitada información complementaria</a:t>
            </a:r>
            <a:endParaRPr lang="gl-ES" sz="2400" dirty="0"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37EDD-934E-F0D9-F30E-E9B68CC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8" b="1787"/>
          <a:stretch/>
        </p:blipFill>
        <p:spPr>
          <a:xfrm>
            <a:off x="201408" y="2254165"/>
            <a:ext cx="5602533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088283-444C-AF6B-D104-BC0615CB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2" b="2842"/>
          <a:stretch/>
        </p:blipFill>
        <p:spPr>
          <a:xfrm>
            <a:off x="5446645" y="2254165"/>
            <a:ext cx="6590422" cy="24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F6F47BCB-787C-463D-875D-1880CA03815A}"/>
              </a:ext>
            </a:extLst>
          </p:cNvPr>
          <p:cNvSpPr txBox="1">
            <a:spLocks/>
          </p:cNvSpPr>
          <p:nvPr/>
        </p:nvSpPr>
        <p:spPr>
          <a:xfrm>
            <a:off x="380471" y="1111697"/>
            <a:ext cx="1143105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</a:t>
            </a:r>
            <a:r>
              <a:rPr lang="gl-E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985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528</Words>
  <Application>Microsoft Office PowerPoint</Application>
  <PresentationFormat>Panorámica</PresentationFormat>
  <Paragraphs>77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Campus Simple</vt:lpstr>
      <vt:lpstr>New Baskerville</vt:lpstr>
      <vt:lpstr>Roboto Th</vt:lpstr>
      <vt:lpstr>Roboto Thin</vt:lpstr>
      <vt:lpstr>Symbol</vt:lpstr>
      <vt:lpstr>Times New Roman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175</cp:revision>
  <dcterms:created xsi:type="dcterms:W3CDTF">2021-10-25T10:06:46Z</dcterms:created>
  <dcterms:modified xsi:type="dcterms:W3CDTF">2026-04-07T15:57:58Z</dcterms:modified>
</cp:coreProperties>
</file>