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5" r:id="rId3"/>
    <p:sldId id="339" r:id="rId4"/>
    <p:sldId id="306" r:id="rId5"/>
    <p:sldId id="307" r:id="rId6"/>
    <p:sldId id="308" r:id="rId7"/>
    <p:sldId id="367" r:id="rId8"/>
    <p:sldId id="365" r:id="rId9"/>
    <p:sldId id="368" r:id="rId10"/>
    <p:sldId id="366" r:id="rId11"/>
    <p:sldId id="369" r:id="rId12"/>
    <p:sldId id="279" r:id="rId13"/>
    <p:sldId id="355" r:id="rId14"/>
    <p:sldId id="340" r:id="rId15"/>
    <p:sldId id="309" r:id="rId16"/>
    <p:sldId id="364" r:id="rId17"/>
    <p:sldId id="370" r:id="rId18"/>
    <p:sldId id="361" r:id="rId19"/>
    <p:sldId id="362" r:id="rId20"/>
    <p:sldId id="363" r:id="rId21"/>
    <p:sldId id="335" r:id="rId22"/>
    <p:sldId id="356" r:id="rId23"/>
    <p:sldId id="357" r:id="rId24"/>
    <p:sldId id="325" r:id="rId25"/>
    <p:sldId id="371" r:id="rId26"/>
    <p:sldId id="343" r:id="rId27"/>
    <p:sldId id="344" r:id="rId28"/>
    <p:sldId id="345" r:id="rId29"/>
    <p:sldId id="346" r:id="rId30"/>
    <p:sldId id="311" r:id="rId31"/>
    <p:sldId id="263" r:id="rId32"/>
    <p:sldId id="258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21"/>
    <a:srgbClr val="073349"/>
    <a:srgbClr val="003DA6"/>
    <a:srgbClr val="00B2E3"/>
    <a:srgbClr val="E1251B"/>
    <a:srgbClr val="A6A6A6"/>
    <a:srgbClr val="7F7F7F"/>
    <a:srgbClr val="898C8E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89166" autoAdjust="0"/>
  </p:normalViewPr>
  <p:slideViewPr>
    <p:cSldViewPr snapToGrid="0" snapToObjects="1">
      <p:cViewPr varScale="1">
        <p:scale>
          <a:sx n="108" d="100"/>
          <a:sy n="108" d="100"/>
        </p:scale>
        <p:origin x="756" y="132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27/06/2025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27/06/2025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l-ES" sz="20000" kern="700" spc="-200" noProof="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gl-ES" sz="20000" noProof="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gl-ES" sz="1800" noProof="0" dirty="0">
                <a:solidFill>
                  <a:schemeClr val="bg1"/>
                </a:solidFill>
              </a:rPr>
              <a:t>26 de xuño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gl-ES" sz="5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Calidade</a:t>
            </a: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CCD5-12F3-4369-F1C9-BFD44CEA5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9EE284C-8195-D1A1-E5F3-8814BDA848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084855-29DC-DFB7-9786-E2C52669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08" y="907057"/>
            <a:ext cx="7790688" cy="521413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BCF7FF-C2BA-786B-08B9-70934651F582}"/>
              </a:ext>
            </a:extLst>
          </p:cNvPr>
          <p:cNvSpPr/>
          <p:nvPr/>
        </p:nvSpPr>
        <p:spPr>
          <a:xfrm>
            <a:off x="8156448" y="2478024"/>
            <a:ext cx="804672" cy="158688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81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D1BA-BBC0-3B75-EB3E-F9CAAD79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806FA0-223E-D75B-1BFC-7B39D903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32" y="901628"/>
            <a:ext cx="7670335" cy="5220000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753F427D-CD9D-0806-985A-DBDC06338A7D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2. Informe da Presidencia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20DCF2-C9FC-6308-D4F3-38FEF7D71BB5}"/>
              </a:ext>
            </a:extLst>
          </p:cNvPr>
          <p:cNvSpPr/>
          <p:nvPr/>
        </p:nvSpPr>
        <p:spPr>
          <a:xfrm>
            <a:off x="2349542" y="929060"/>
            <a:ext cx="7670334" cy="3876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2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2CDE3A-9D1F-B942-E266-B5C85F4A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991"/>
          <a:stretch/>
        </p:blipFill>
        <p:spPr>
          <a:xfrm>
            <a:off x="1401834" y="1101281"/>
            <a:ext cx="9388331" cy="483787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40A86885-7E97-5B88-C293-68DC55D94255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297869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382F2-1866-E5D0-0D40-ADFD76C67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7632A1-C843-C128-3FAE-28011FC2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54" y="928978"/>
            <a:ext cx="7406292" cy="51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31F9C24F-76F6-0115-EF92-E1C8286DA184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26889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782871-1C2A-0208-C528-4C286160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7"/>
          <a:stretch/>
        </p:blipFill>
        <p:spPr>
          <a:xfrm>
            <a:off x="993767" y="972650"/>
            <a:ext cx="10204466" cy="50661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4FD629A-9ACF-3574-FC3E-7B5C7B56F400}"/>
              </a:ext>
            </a:extLst>
          </p:cNvPr>
          <p:cNvSpPr/>
          <p:nvPr/>
        </p:nvSpPr>
        <p:spPr>
          <a:xfrm>
            <a:off x="1459412" y="1825712"/>
            <a:ext cx="9664308" cy="1823010"/>
          </a:xfrm>
          <a:prstGeom prst="rect">
            <a:avLst/>
          </a:prstGeom>
          <a:noFill/>
          <a:ln w="57150">
            <a:solidFill>
              <a:srgbClr val="76BC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57E2DE23-57B9-2FEF-BF81-4E6471C9C344}"/>
              </a:ext>
            </a:extLst>
          </p:cNvPr>
          <p:cNvSpPr txBox="1">
            <a:spLocks/>
          </p:cNvSpPr>
          <p:nvPr/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A30FC5E-9543-4BFB-02EC-A833F71D774C}"/>
              </a:ext>
            </a:extLst>
          </p:cNvPr>
          <p:cNvSpPr/>
          <p:nvPr/>
        </p:nvSpPr>
        <p:spPr>
          <a:xfrm>
            <a:off x="1459412" y="3721225"/>
            <a:ext cx="9664308" cy="576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26D4456-8BDE-E3B5-DCB7-61A295266293}"/>
              </a:ext>
            </a:extLst>
          </p:cNvPr>
          <p:cNvSpPr/>
          <p:nvPr/>
        </p:nvSpPr>
        <p:spPr>
          <a:xfrm>
            <a:off x="1459412" y="4367401"/>
            <a:ext cx="9664308" cy="1109855"/>
          </a:xfrm>
          <a:prstGeom prst="rect">
            <a:avLst/>
          </a:prstGeom>
          <a:noFill/>
          <a:ln w="57150">
            <a:solidFill>
              <a:srgbClr val="76BC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noProof="0" dirty="0"/>
          </a:p>
        </p:txBody>
      </p:sp>
    </p:spTree>
    <p:extLst>
      <p:ext uri="{BB962C8B-B14F-4D97-AF65-F5344CB8AC3E}">
        <p14:creationId xmlns:p14="http://schemas.microsoft.com/office/powerpoint/2010/main" val="76367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1EF9F2-748E-1EEC-ABCB-608DA1BD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2961565" y="1824079"/>
            <a:ext cx="874041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Análise e validación, se procede, dos </a:t>
            </a:r>
            <a:r>
              <a:rPr lang="gl-ES" b="1" noProof="0" dirty="0" err="1">
                <a:latin typeface="Roboto Thin" pitchFamily="2" charset="0"/>
                <a:ea typeface="Roboto Thin" pitchFamily="2" charset="0"/>
              </a:rPr>
              <a:t>autoinformes</a:t>
            </a:r>
            <a:r>
              <a:rPr lang="gl-ES" b="1" noProof="0" dirty="0">
                <a:latin typeface="Roboto Thin" pitchFamily="2" charset="0"/>
                <a:ea typeface="Roboto Thin" pitchFamily="2" charset="0"/>
              </a:rPr>
              <a:t> de seguimento de Programas de Doutoramento</a:t>
            </a:r>
          </a:p>
        </p:txBody>
      </p:sp>
    </p:spTree>
    <p:extLst>
      <p:ext uri="{BB962C8B-B14F-4D97-AF65-F5344CB8AC3E}">
        <p14:creationId xmlns:p14="http://schemas.microsoft.com/office/powerpoint/2010/main" val="307751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3C2B1-724E-2DF1-30F7-6964E9661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A4169F-73D4-4A3A-FDC6-5473D553AF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BDD533-178B-857A-0ACB-55CDE1D3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79" y="1063727"/>
            <a:ext cx="6780642" cy="50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93941-881F-42B1-66AA-B9BC4AC7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36E8870-97C5-422F-18A6-CFBB3EFA50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E6011B-1089-365F-DB5C-DB2A6D033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27" y="996874"/>
            <a:ext cx="6919545" cy="50890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F530C59-7180-8CE0-DAE7-72155760451E}"/>
              </a:ext>
            </a:extLst>
          </p:cNvPr>
          <p:cNvSpPr/>
          <p:nvPr/>
        </p:nvSpPr>
        <p:spPr>
          <a:xfrm>
            <a:off x="6111877" y="3044952"/>
            <a:ext cx="874139" cy="14356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60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3118A-9969-1D70-2067-AF1E868A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7B7E3A3-6F9E-8415-EFAB-C3BC7156F7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CAE83D-09F1-C35D-43E1-FCE1F942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093" y="956398"/>
            <a:ext cx="6869813" cy="51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6893-2403-CEEC-FFC8-969F6EFC9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49897B6-E0D9-1AE0-A0A4-307B90094F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66114C-6F59-900B-64F6-F4D3DBDF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20" y="927716"/>
            <a:ext cx="6987464" cy="514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 err="1">
                <a:solidFill>
                  <a:schemeClr val="bg1"/>
                </a:solidFill>
              </a:rPr>
              <a:t>Orden</a:t>
            </a:r>
            <a:r>
              <a:rPr lang="gl-ES" sz="4000" noProof="0" dirty="0">
                <a:solidFill>
                  <a:schemeClr val="bg1"/>
                </a:solidFill>
              </a:rPr>
              <a:t> do día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66151" y="1664414"/>
            <a:ext cx="8269883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60000">
              <a:lnSpc>
                <a:spcPct val="15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1.	Aprobación, se procede, das actas de sesións anteriores</a:t>
            </a:r>
          </a:p>
          <a:p>
            <a:pPr lvl="0" algn="just" defTabSz="360000">
              <a:lnSpc>
                <a:spcPct val="15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2.	Informe da presidencia</a:t>
            </a:r>
          </a:p>
          <a:p>
            <a:pPr marL="355600" lvl="0" indent="-355600" algn="just" defTabSz="360000">
              <a:lnSpc>
                <a:spcPct val="15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3.	Análise e validación, se procede, dos </a:t>
            </a:r>
            <a:r>
              <a:rPr lang="gl-ES" sz="2000" b="1" noProof="0" dirty="0" err="1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autoinformes</a:t>
            </a: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 de seguimento de Programas de Doutoramento</a:t>
            </a:r>
          </a:p>
          <a:p>
            <a:pPr marL="355600" lvl="0" indent="-355600" algn="just" defTabSz="360000">
              <a:lnSpc>
                <a:spcPct val="15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4.	Validación, se procede, da modificación do procedemento de Formación de Investigadores do SGC</a:t>
            </a:r>
          </a:p>
          <a:p>
            <a:pPr lvl="0" algn="just" defTabSz="360000">
              <a:lnSpc>
                <a:spcPct val="15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5.	Programación das enquisas de satisfacción do PAS </a:t>
            </a:r>
          </a:p>
          <a:p>
            <a:pPr lvl="0" algn="just" defTabSz="360000">
              <a:lnSpc>
                <a:spcPct val="150000"/>
              </a:lnSpc>
              <a:spcBef>
                <a:spcPts val="500"/>
              </a:spcBef>
            </a:pPr>
            <a:r>
              <a:rPr lang="gl-ES" sz="2000" b="1" noProof="0" dirty="0">
                <a:effectLst/>
                <a:latin typeface="Roboto Thin" panose="02000000000000000000" pitchFamily="2" charset="0"/>
                <a:ea typeface="Roboto Thin" panose="02000000000000000000" pitchFamily="2" charset="0"/>
                <a:cs typeface="Times New Roman" panose="02020603050405020304" pitchFamily="18" charset="0"/>
              </a:rPr>
              <a:t>6.	Rolda aberta de intervencións</a:t>
            </a:r>
          </a:p>
          <a:p>
            <a:pPr lvl="0" algn="just" defTabSz="360000">
              <a:lnSpc>
                <a:spcPct val="150000"/>
              </a:lnSpc>
              <a:spcBef>
                <a:spcPts val="500"/>
              </a:spcBef>
            </a:pPr>
            <a:endParaRPr lang="gl-ES" sz="2000" b="1" noProof="0" dirty="0">
              <a:effectLst/>
              <a:latin typeface="Roboto Thin" panose="02000000000000000000" pitchFamily="2" charset="0"/>
              <a:ea typeface="Roboto Thi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7968-A870-93DC-FA68-A51C66D68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732B38-36AB-EDC4-3BB4-D2A56E8C97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FF3FE0-B8CD-2125-4DA2-6681612D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1"/>
          <a:stretch>
            <a:fillRect/>
          </a:stretch>
        </p:blipFill>
        <p:spPr>
          <a:xfrm>
            <a:off x="4436078" y="960563"/>
            <a:ext cx="6956320" cy="51136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6B3575-F9E6-0833-599B-7933750E4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62" y="2333663"/>
            <a:ext cx="2943636" cy="26483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9659A4-DD40-66D0-5CFF-0A6AAE765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442" y="1781136"/>
            <a:ext cx="1800476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2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E5B0-F495-8603-3EB7-75FDCB19F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7679B05-ED43-F620-8A6B-E902282BD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6E6578-8538-08C5-2616-0AA119E28E2B}"/>
              </a:ext>
            </a:extLst>
          </p:cNvPr>
          <p:cNvSpPr txBox="1"/>
          <p:nvPr/>
        </p:nvSpPr>
        <p:spPr>
          <a:xfrm>
            <a:off x="1607656" y="1605188"/>
            <a:ext cx="9323774" cy="310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non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agroalimentaria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Comunicación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Creación e investigación en arte contemporánea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Enxeñaría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química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Xestión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resolución de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conflitos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. Menores, familia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xustiza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terapéutica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0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2063-0071-2F67-445B-00387264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2C880E5-E27C-AAAB-58FE-348C403DEF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081253-2D41-3C69-60B6-1CD0D255AB06}"/>
              </a:ext>
            </a:extLst>
          </p:cNvPr>
          <p:cNvSpPr txBox="1"/>
          <p:nvPr/>
        </p:nvSpPr>
        <p:spPr>
          <a:xfrm>
            <a:off x="1052506" y="1701671"/>
            <a:ext cx="10380215" cy="310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 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interuniversitarios (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da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Universidade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de Vigo)</a:t>
            </a:r>
            <a:r>
              <a:rPr lang="es-ES" sz="1800" b="1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Biotecnoloxía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avanzada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Ciencias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sociais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envellecemento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(UVI + USC + UDC + UPOR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UTAD) (1º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Equidade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innovación en educación (UVI + USC + UDC + UCAN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UOV)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Estudos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literarios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UDC)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Xeotecnoloxías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aplicadas á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construción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, </a:t>
            </a:r>
            <a:r>
              <a:rPr lang="es-ES" sz="1800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enerxía</a:t>
            </a:r>
            <a:r>
              <a:rPr lang="es-ES" sz="1800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e industria (UVI +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USAL) (2º ciclo)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0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E2DE-C077-E666-3595-4DCB5A88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68D4A7D-C324-8AAE-2DF9-8EDA060B88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-88777"/>
            <a:ext cx="11923507" cy="763030"/>
          </a:xfrm>
          <a:prstGeom prst="rect">
            <a:avLst/>
          </a:prstGeom>
        </p:spPr>
        <p:txBody>
          <a:bodyPr/>
          <a:lstStyle/>
          <a:p>
            <a:pPr marL="541338" indent="-541338"/>
            <a:r>
              <a:rPr lang="gl-ES" sz="4000" noProof="0" dirty="0">
                <a:solidFill>
                  <a:schemeClr val="bg1"/>
                </a:solidFill>
              </a:rPr>
              <a:t>3. </a:t>
            </a:r>
            <a:r>
              <a:rPr lang="gl-ES" sz="2350" noProof="0" dirty="0">
                <a:solidFill>
                  <a:schemeClr val="bg1"/>
                </a:solidFill>
              </a:rPr>
              <a:t>Análise e validación, se procede, dos </a:t>
            </a:r>
            <a:r>
              <a:rPr lang="gl-ES" sz="2350" noProof="0" dirty="0" err="1">
                <a:solidFill>
                  <a:schemeClr val="bg1"/>
                </a:solidFill>
              </a:rPr>
              <a:t>autoinformes</a:t>
            </a:r>
            <a:r>
              <a:rPr lang="gl-ES" sz="2350" noProof="0" dirty="0">
                <a:solidFill>
                  <a:schemeClr val="bg1"/>
                </a:solidFill>
              </a:rPr>
              <a:t> de seguimento de Programas de Doutoramento</a:t>
            </a:r>
            <a:br>
              <a:rPr lang="gl-ES" sz="20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0AE47F-7584-D9D6-9F0C-B56339DBA837}"/>
              </a:ext>
            </a:extLst>
          </p:cNvPr>
          <p:cNvSpPr txBox="1"/>
          <p:nvPr/>
        </p:nvSpPr>
        <p:spPr>
          <a:xfrm>
            <a:off x="1098611" y="1419977"/>
            <a:ext cx="9421427" cy="3893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- PD interuniversitarios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responsabilidade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es-ES" sz="1800" b="1" u="sng" dirty="0" err="1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doutras</a:t>
            </a:r>
            <a:r>
              <a:rPr lang="es-ES" sz="1800" b="1" u="sng" dirty="0"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universidades: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solidFill>
                  <a:srgbClr val="FF000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Ciencia e </a:t>
            </a:r>
            <a:r>
              <a:rPr lang="es-ES" sz="1800" dirty="0" err="1">
                <a:solidFill>
                  <a:srgbClr val="FF000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tecnoloxía</a:t>
            </a:r>
            <a:r>
              <a:rPr lang="es-ES" sz="1800" dirty="0">
                <a:solidFill>
                  <a:srgbClr val="FF000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química (USC + UVI)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 err="1">
                <a:solidFill>
                  <a:srgbClr val="FF000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Endocrinoloxía</a:t>
            </a:r>
            <a:r>
              <a:rPr lang="es-ES" sz="1800" dirty="0">
                <a:solidFill>
                  <a:srgbClr val="FF000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(USC + UVI)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dirty="0">
              <a:solidFill>
                <a:srgbClr val="FF0000"/>
              </a:solidFill>
              <a:effectLst/>
              <a:latin typeface="New Baskerville" panose="02020602060200020203" pitchFamily="18" charset="0"/>
              <a:ea typeface="Times New Roman" panose="02020603050405020304" pitchFamily="18" charset="0"/>
              <a:cs typeface="Helvetica Neue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dirty="0" err="1">
                <a:solidFill>
                  <a:srgbClr val="FF0000"/>
                </a:solidFill>
                <a:latin typeface="New Baskerville" panose="02020602060200020203" pitchFamily="18" charset="0"/>
                <a:ea typeface="Times New Roman" panose="02020603050405020304" pitchFamily="18" charset="0"/>
              </a:rPr>
              <a:t>Estudos</a:t>
            </a:r>
            <a:r>
              <a:rPr lang="es-ES" dirty="0">
                <a:solidFill>
                  <a:srgbClr val="FF0000"/>
                </a:solidFill>
                <a:latin typeface="New Baskerville" panose="02020602060200020203" pitchFamily="18" charset="0"/>
                <a:ea typeface="Times New Roman" panose="02020603050405020304" pitchFamily="18" charset="0"/>
              </a:rPr>
              <a:t> Ingleses avanzados (USC + UVI + UDC)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(2º ciclo)</a:t>
            </a:r>
            <a:endParaRPr lang="es-E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b="1" dirty="0">
                <a:solidFill>
                  <a:srgbClr val="00B05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Láser, fotónica e visión (USC + UVI + UDC)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b="1" dirty="0">
              <a:solidFill>
                <a:srgbClr val="00B050"/>
              </a:solidFill>
              <a:effectLst/>
              <a:latin typeface="New Baskerville" panose="02020602060200020203" pitchFamily="18" charset="0"/>
              <a:ea typeface="Times New Roman" panose="02020603050405020304" pitchFamily="18" charset="0"/>
              <a:cs typeface="Helvetica Neue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dirty="0">
                <a:solidFill>
                  <a:srgbClr val="FF000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Matemáticas e aplicación (USC + UVI + UDC + UPOR + UTAD) 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(1º ciclo)</a:t>
            </a:r>
            <a:endParaRPr lang="es-E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0238" lvl="0" indent="-274638" algn="just">
              <a:lnSpc>
                <a:spcPct val="2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b="1" dirty="0">
                <a:solidFill>
                  <a:srgbClr val="00B05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Neurociencia e </a:t>
            </a:r>
            <a:r>
              <a:rPr lang="es-ES" sz="1800" b="1" dirty="0" err="1">
                <a:solidFill>
                  <a:srgbClr val="00B05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psicoloxía</a:t>
            </a:r>
            <a:r>
              <a:rPr lang="es-ES" sz="1800" b="1" dirty="0">
                <a:solidFill>
                  <a:srgbClr val="00B050"/>
                </a:solidFill>
                <a:effectLst/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clínica (USC + UVI + UDC)</a:t>
            </a:r>
            <a:r>
              <a:rPr lang="es-ES" dirty="0">
                <a:latin typeface="New Baskerville" panose="02020602060200020203" pitchFamily="18" charset="0"/>
                <a:ea typeface="Times New Roman" panose="02020603050405020304" pitchFamily="18" charset="0"/>
                <a:cs typeface="Helvetica Neue"/>
              </a:rPr>
              <a:t> (2º ciclo)</a:t>
            </a:r>
            <a:endParaRPr lang="es-ES" sz="1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4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E4897A-127E-2095-CA09-FD3528AD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223920" y="1824079"/>
            <a:ext cx="8867467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Validación, se procede, da modificación do procedemento de Formación de Investigadores do SGC</a:t>
            </a:r>
          </a:p>
        </p:txBody>
      </p:sp>
    </p:spTree>
    <p:extLst>
      <p:ext uri="{BB962C8B-B14F-4D97-AF65-F5344CB8AC3E}">
        <p14:creationId xmlns:p14="http://schemas.microsoft.com/office/powerpoint/2010/main" val="14694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B8905-CAB8-7AF6-E406-02B140397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56E58E55-6B45-1137-B8D3-A523250C158B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200" noProof="0" dirty="0">
                <a:solidFill>
                  <a:schemeClr val="bg1"/>
                </a:solidFill>
              </a:rPr>
              <a:t>Validación, se procede, da modificación do procedemento de Formación de Investigadores do SGC</a:t>
            </a:r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159691-FF7E-48A4-04D3-AC37B25E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109" y="1017855"/>
            <a:ext cx="7997156" cy="54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4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7863" y="1178558"/>
            <a:ext cx="10753624" cy="463203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1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Cambios principais do proceso de Formación dos Investigadores</a:t>
            </a: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gl-ES" sz="2100" b="1" noProof="0" dirty="0">
              <a:latin typeface="Roboto Thin" pitchFamily="2" charset="0"/>
              <a:ea typeface="Roboto Thin" pitchFamily="2" charset="0"/>
            </a:endParaRP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Responsable do proceso: pasa a ser a Dirección da EIDO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gl-ES" sz="2100" b="1" dirty="0">
                <a:latin typeface="Roboto Thin" pitchFamily="2" charset="0"/>
                <a:ea typeface="Roboto Thin" pitchFamily="2" charset="0"/>
              </a:rPr>
              <a:t>Indicadores do proceso: </a:t>
            </a:r>
            <a:endParaRPr lang="gl-ES" sz="2100" b="1" noProof="0" dirty="0">
              <a:latin typeface="Roboto Thin" pitchFamily="2" charset="0"/>
              <a:ea typeface="Roboto Thin" pitchFamily="2" charset="0"/>
            </a:endParaRPr>
          </a:p>
          <a:p>
            <a:pPr marL="89535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* Dous novos indicadores (IPD21 Taxa de </a:t>
            </a:r>
            <a:r>
              <a:rPr lang="gl-ES" sz="2000" b="1" noProof="0" dirty="0" err="1">
                <a:latin typeface="Roboto Thin" pitchFamily="2" charset="0"/>
                <a:ea typeface="Roboto Thin" pitchFamily="2" charset="0"/>
              </a:rPr>
              <a:t>graduación</a:t>
            </a: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 e IPD22 Taxa de abandono)</a:t>
            </a:r>
            <a:br>
              <a:rPr lang="gl-ES" sz="2000" b="1" noProof="0" dirty="0">
                <a:latin typeface="Roboto Thin" pitchFamily="2" charset="0"/>
                <a:ea typeface="Roboto Thin" pitchFamily="2" charset="0"/>
              </a:rPr>
            </a:b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* Desagrégase o IPD18.1 Teses defendidas nas temáticas dos 17 ODS </a:t>
            </a:r>
          </a:p>
          <a:p>
            <a:pPr marL="89535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gl-ES" sz="2000" b="1" noProof="0" dirty="0">
                <a:latin typeface="Roboto Thin" pitchFamily="2" charset="0"/>
                <a:ea typeface="Roboto Thin" pitchFamily="2" charset="0"/>
              </a:rPr>
              <a:t>* Remóvese deste proceso o IPD11 Estudantes con axuda económica (pasa ao proceso de Xestión da Infraestrutura), IPD13 Estudantes por liña (pasa a Xestión Académica), IPD14 Teses en co-dirección e IPD17 Expertos internacionais nos tribunais (pasan a Xestión das Persoas)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gl-ES" sz="2100" b="1" dirty="0">
                <a:latin typeface="Roboto Thin" pitchFamily="2" charset="0"/>
                <a:ea typeface="Roboto Thin" pitchFamily="2" charset="0"/>
              </a:rPr>
              <a:t>Inclusión da fase de análise e mellora (xenérica a todos os procedementos)</a:t>
            </a:r>
          </a:p>
          <a:p>
            <a:pPr marL="630238" indent="-273050" fontAlgn="base">
              <a:lnSpc>
                <a:spcPct val="100000"/>
              </a:lnSpc>
              <a:spcBef>
                <a:spcPts val="0"/>
              </a:spcBef>
            </a:pPr>
            <a:r>
              <a:rPr lang="gl-ES" sz="2100" b="1" noProof="0" dirty="0">
                <a:latin typeface="Roboto Thin" pitchFamily="2" charset="0"/>
                <a:ea typeface="Roboto Thin" pitchFamily="2" charset="0"/>
              </a:rPr>
              <a:t>Inclúense guías e instrucións específicas: Código de boas prácticas da Eido, Guía de boas prácticas para dirixir teses, Guía de estilo para presentar teses, Protocolo para examinar a tese en exposición pública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98F5A1F0-4D6D-B0CC-BFAB-89F1D0823502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200" noProof="0" dirty="0">
                <a:solidFill>
                  <a:schemeClr val="bg1"/>
                </a:solidFill>
              </a:rPr>
              <a:t>Validación, se procede, da modificación do procedemento de Formación de Investigadores do SGC</a:t>
            </a:r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62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7F85-C6BB-8A09-076C-4892EDF25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0308AA1-657F-129B-01BA-0316519293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7863" y="1003162"/>
            <a:ext cx="10753624" cy="492442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66700" indent="-266700" fontAlgn="base">
              <a:lnSpc>
                <a:spcPct val="100000"/>
              </a:lnSpc>
              <a:buNone/>
            </a:pPr>
            <a:r>
              <a:rPr lang="gl-ES" sz="22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Procedemento Ensinanza, aprendizaxe e avaliación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266700" indent="-266700" fontAlgn="base">
              <a:lnSpc>
                <a:spcPct val="100000"/>
              </a:lnSpc>
              <a:buNone/>
            </a:pPr>
            <a:endParaRPr lang="gl-ES" sz="2200" b="1" noProof="0" dirty="0">
              <a:latin typeface="Roboto Thin" pitchFamily="2" charset="0"/>
              <a:ea typeface="Roboto Thin" pitchFamily="2" charset="0"/>
            </a:endParaRP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    - Cambio de denominación (antes Aprendizaxe e avaliación dos </a:t>
            </a:r>
            <a:r>
              <a:rPr lang="gl-ES" sz="2200" b="1" noProof="0" dirty="0" err="1">
                <a:latin typeface="Roboto Thin" pitchFamily="2" charset="0"/>
                <a:ea typeface="Roboto Thin" pitchFamily="2" charset="0"/>
              </a:rPr>
              <a:t>doutorandos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)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    - Inclúense como anexos os modelos de Compromiso documental de supervisión, </a:t>
            </a:r>
            <a:r>
              <a:rPr lang="gl-ES" sz="2200" b="1" noProof="0" dirty="0" err="1">
                <a:latin typeface="Roboto Thin" pitchFamily="2" charset="0"/>
                <a:ea typeface="Roboto Thin" pitchFamily="2" charset="0"/>
              </a:rPr>
              <a:t>Asignacion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 do director, Solicitude de baixa definitiva nun PD (TC44) e Informe de avaliación da tese. Todos eles se poñerán ao día. Elimínase o modelo de Solicitude de admisión a trámite da tese (TC24)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    - Adaptación aos cambios normativos (Plan de formación persoal, prazos para elaborar a tese, informes de expertos externos, prórrogas)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    - Simplificación da fase de xestión do documento de actividades do doutorando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    - Redúcense os rexistros de calidade a un só (realización de actividades formativas), quedando o resto a dispor na aplicación de xestión académica (</a:t>
            </a:r>
            <a:r>
              <a:rPr lang="gl-ES" sz="2200" b="1" noProof="0" dirty="0" err="1">
                <a:latin typeface="Roboto Thin" pitchFamily="2" charset="0"/>
                <a:ea typeface="Roboto Thin" pitchFamily="2" charset="0"/>
              </a:rPr>
              <a:t>Xescampus</a:t>
            </a:r>
            <a:r>
              <a:rPr lang="gl-ES" sz="2200" b="1" noProof="0" dirty="0">
                <a:latin typeface="Roboto Thin" pitchFamily="2" charset="0"/>
                <a:ea typeface="Roboto Thin" pitchFamily="2" charset="0"/>
              </a:rPr>
              <a:t>/Sigma)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AC05A590-8110-2AE4-4A16-6E8A9D9C9261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200" noProof="0" dirty="0">
                <a:solidFill>
                  <a:schemeClr val="bg1"/>
                </a:solidFill>
              </a:rPr>
              <a:t>Validación, se procede, da modificación do procedemento de Formación de Investigadores do SGC</a:t>
            </a:r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2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B1B4B-5D06-A844-FA4A-E6C91CE6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B6AA25D-0C23-5083-C33D-7538580174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7897" y="1138629"/>
            <a:ext cx="10753624" cy="442685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Procedemento Xestión da mobilidade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266700" indent="-266700" fontAlgn="base">
              <a:lnSpc>
                <a:spcPct val="100000"/>
              </a:lnSpc>
              <a:buNone/>
            </a:pPr>
            <a:endParaRPr lang="gl-ES" sz="2400" b="1" noProof="0" dirty="0">
              <a:latin typeface="Roboto Thin" pitchFamily="2" charset="0"/>
              <a:ea typeface="Roboto Thin" pitchFamily="2" charset="0"/>
            </a:endParaRP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 - Esténdese o seu alcance a calquera tipo de mobilidade, segundo os estándares da Carta Europea do Persoal Investigador e a normativa vixente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 - Mobilidade do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alleo: a certificación é elaborada pola ORI (non pola CAPD)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-  Estadías de investigación do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estudantado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alleo: adaptación ao Regulamento de Persoal Investigador Visitante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 - Elimínase o rexistro do informe anual de mobilidade (intégrase na memoria anual da Eido)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1B1AD0E7-FA56-341F-1DC1-DB0C683CA75B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200" noProof="0" dirty="0">
                <a:solidFill>
                  <a:schemeClr val="bg1"/>
                </a:solidFill>
              </a:rPr>
              <a:t>Validación, se procede, da modificación do procedemento de Formación de Investigadores do SGC</a:t>
            </a:r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9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0EB0-39A2-6EE1-688F-ABDFEFAA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423DD83-99C5-4160-3612-1261A144F8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7044" y="1215573"/>
            <a:ext cx="10753624" cy="442685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u="sng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Procedemento Autorización e defensa da tese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:</a:t>
            </a:r>
          </a:p>
          <a:p>
            <a:pPr marL="266700" indent="-266700" fontAlgn="base">
              <a:lnSpc>
                <a:spcPct val="100000"/>
              </a:lnSpc>
              <a:buNone/>
            </a:pPr>
            <a:endParaRPr lang="gl-ES" sz="2400" b="1" noProof="0" dirty="0">
              <a:latin typeface="Roboto Thin" pitchFamily="2" charset="0"/>
              <a:ea typeface="Roboto Thin" pitchFamily="2" charset="0"/>
            </a:endParaRP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 -Adaptación aos cambios normativos (Plan de formación persoal, informes de expertos externos)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   -Inclúense como anexos os modelos de Proposta de membros do tribunal de tese (TC25), Membros do tribunal de tese (TC32), Valoración da concesión de mención </a:t>
            </a:r>
            <a:r>
              <a:rPr lang="gl-ES" sz="2400" b="1" noProof="0" dirty="0" err="1">
                <a:latin typeface="Roboto Thin" pitchFamily="2" charset="0"/>
                <a:ea typeface="Roboto Thin" pitchFamily="2" charset="0"/>
              </a:rPr>
              <a:t>cum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 laude (TC31) e Baixa de proxecto de tese (TC40) que, xunto co 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   - 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Informe de valoración da tese posterior á lectura (TC41) son actualizados. </a:t>
            </a:r>
          </a:p>
          <a:p>
            <a:pPr marL="266700" indent="-266700" fontAlgn="base">
              <a:lnSpc>
                <a:spcPct val="100000"/>
              </a:lnSpc>
              <a:buNone/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   - </a:t>
            </a: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Elimínase o modelo de Acta da sesión de presentación e cualificación da tese.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8272C5FE-086F-3ABF-729B-6D047E3D9D9A}"/>
              </a:ext>
            </a:extLst>
          </p:cNvPr>
          <p:cNvSpPr txBox="1">
            <a:spLocks/>
          </p:cNvSpPr>
          <p:nvPr/>
        </p:nvSpPr>
        <p:spPr>
          <a:xfrm>
            <a:off x="150124" y="-106534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46100" indent="-546100"/>
            <a:r>
              <a:rPr lang="gl-ES" sz="4000" noProof="0" dirty="0">
                <a:solidFill>
                  <a:schemeClr val="bg1"/>
                </a:solidFill>
              </a:rPr>
              <a:t>4. </a:t>
            </a:r>
            <a:r>
              <a:rPr lang="gl-ES" sz="2200" noProof="0" dirty="0">
                <a:solidFill>
                  <a:schemeClr val="bg1"/>
                </a:solidFill>
              </a:rPr>
              <a:t>Validación, se procede, da modificación do procedemento de Formación de Investigadores do SGC</a:t>
            </a:r>
            <a:br>
              <a:rPr lang="gl-ES" sz="2200" noProof="0" dirty="0">
                <a:solidFill>
                  <a:schemeClr val="bg1"/>
                </a:solidFill>
              </a:rPr>
            </a:br>
            <a:br>
              <a:rPr lang="gl-ES" sz="2000" noProof="0" dirty="0">
                <a:solidFill>
                  <a:schemeClr val="bg1"/>
                </a:solidFill>
              </a:rPr>
            </a:br>
            <a:endParaRPr lang="gl-E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0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625" y="1824079"/>
            <a:ext cx="8791388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Aprobación, se procede, das actas de sesións anteriores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3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859921-D0D4-E447-B81A-4DB4415A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8254908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Programación das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enquisas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satisfacción do PAS </a:t>
            </a:r>
          </a:p>
        </p:txBody>
      </p:sp>
    </p:spTree>
    <p:extLst>
      <p:ext uri="{BB962C8B-B14F-4D97-AF65-F5344CB8AC3E}">
        <p14:creationId xmlns:p14="http://schemas.microsoft.com/office/powerpoint/2010/main" val="160397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4B722F-2D74-FD33-AE4D-FD9DC94F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BB8937A8-F4CD-9EB2-6B69-259379C71B1C}"/>
              </a:ext>
            </a:extLst>
          </p:cNvPr>
          <p:cNvSpPr txBox="1">
            <a:spLocks/>
          </p:cNvSpPr>
          <p:nvPr/>
        </p:nvSpPr>
        <p:spPr>
          <a:xfrm>
            <a:off x="3163825" y="1824079"/>
            <a:ext cx="8538156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t-BR" b="1" dirty="0">
                <a:latin typeface="Roboto Thin" pitchFamily="2" charset="0"/>
                <a:ea typeface="Roboto Thin" pitchFamily="2" charset="0"/>
              </a:rPr>
              <a:t>Rolda aberta de </a:t>
            </a:r>
            <a:r>
              <a:rPr lang="pt-BR" b="1" dirty="0" err="1">
                <a:latin typeface="Roboto Thin" pitchFamily="2" charset="0"/>
                <a:ea typeface="Roboto Thin" pitchFamily="2" charset="0"/>
              </a:rPr>
              <a:t>intervencións</a:t>
            </a:r>
            <a:endParaRPr lang="es-ES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12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9406" y="2809315"/>
            <a:ext cx="9738804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179388" indent="-179388" fontAlgn="base">
              <a:lnSpc>
                <a:spcPct val="100000"/>
              </a:lnSpc>
              <a:buNone/>
            </a:pPr>
            <a:r>
              <a:rPr lang="gl-ES" sz="2400" b="1" noProof="0" dirty="0">
                <a:latin typeface="Roboto Thin" pitchFamily="2" charset="0"/>
                <a:ea typeface="Roboto Thin" pitchFamily="2" charset="0"/>
              </a:rPr>
              <a:t>- Actas das sesións extraordinarias da Comisión de Calidade da EIDO do 24 de febreiro, 25 de marzo e 22 de maio de 2025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 txBox="1">
            <a:spLocks/>
          </p:cNvSpPr>
          <p:nvPr/>
        </p:nvSpPr>
        <p:spPr>
          <a:xfrm>
            <a:off x="150124" y="14076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gl-ES" sz="4000" noProof="0" dirty="0">
                <a:solidFill>
                  <a:schemeClr val="bg1"/>
                </a:solidFill>
              </a:rPr>
              <a:t>1. </a:t>
            </a:r>
            <a:r>
              <a:rPr lang="gl-ES" sz="3600" noProof="0" dirty="0">
                <a:solidFill>
                  <a:schemeClr val="bg1"/>
                </a:solidFill>
              </a:rPr>
              <a:t>Aprobación, se procede, das actas de sesións anteriores</a:t>
            </a:r>
          </a:p>
        </p:txBody>
      </p:sp>
    </p:spTree>
    <p:extLst>
      <p:ext uri="{BB962C8B-B14F-4D97-AF65-F5344CB8AC3E}">
        <p14:creationId xmlns:p14="http://schemas.microsoft.com/office/powerpoint/2010/main" val="28627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gl-ES" b="1" noProof="0" dirty="0">
                <a:latin typeface="Roboto Thin" pitchFamily="2" charset="0"/>
                <a:ea typeface="Roboto Thin" pitchFamily="2" charset="0"/>
              </a:rPr>
              <a:t>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40257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88" y="1400745"/>
            <a:ext cx="10753624" cy="95923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Cambios na composición da Comisión de Calidade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Incorporación Marta Conde </a:t>
            </a:r>
            <a:r>
              <a:rPr lang="gl-ES" sz="2400" b="1" dirty="0" err="1">
                <a:latin typeface="Roboto Thin" pitchFamily="2" charset="0"/>
                <a:ea typeface="Roboto Thin" pitchFamily="2" charset="0"/>
              </a:rPr>
              <a:t>Sieira</a:t>
            </a:r>
            <a:r>
              <a:rPr lang="gl-ES" sz="2400" b="1" dirty="0">
                <a:latin typeface="Roboto Thin" pitchFamily="2" charset="0"/>
                <a:ea typeface="Roboto Thin" pitchFamily="2" charset="0"/>
              </a:rPr>
              <a:t> (PD en Ciencias Mariñas)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165725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61F2-5E57-9B36-9271-26EDAA92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0ADBE6E-7144-5516-057B-B9EAD14497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88" y="2845497"/>
            <a:ext cx="10753624" cy="95923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Informe definitivo ACSUG de verificación</a:t>
            </a:r>
          </a:p>
          <a:p>
            <a:pPr marL="1339850" indent="-176213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PD en Investigación Sanitaria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DDC1F89-6FB9-82F6-0FBC-61E62211B9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218530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D93DF-6A95-D12B-C7A1-8BBE3F70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8E6AFE3-1963-0221-53DC-50515E17D5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61E156-DB30-929F-59FD-807DFFF5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957339"/>
            <a:ext cx="9528048" cy="516136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62416D1-8F48-93C7-C42D-B1F7D28C3687}"/>
              </a:ext>
            </a:extLst>
          </p:cNvPr>
          <p:cNvSpPr/>
          <p:nvPr/>
        </p:nvSpPr>
        <p:spPr>
          <a:xfrm>
            <a:off x="8449056" y="2521258"/>
            <a:ext cx="969264" cy="310719"/>
          </a:xfrm>
          <a:prstGeom prst="rect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23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ACB0D-B722-0949-80B3-4B3CE11A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C942472-F040-54C0-049C-2FF3C31DF6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88" y="4176949"/>
            <a:ext cx="10753624" cy="132856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Informe definitivo ACSUG de modificación </a:t>
            </a:r>
            <a:r>
              <a:rPr lang="gl-E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sustancial</a:t>
            </a:r>
            <a:endParaRPr lang="gl-E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1339850" indent="-176213" fontAlgn="base">
              <a:lnSpc>
                <a:spcPct val="100000"/>
              </a:lnSpc>
            </a:pPr>
            <a:r>
              <a:rPr lang="gl-ES" sz="2400" b="1" dirty="0"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Ciencias del Deporte, Educación Física y Actividad Física Saludable (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UDC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+ UVI)</a:t>
            </a:r>
            <a:endParaRPr lang="gl-ES" sz="2400" b="1" dirty="0"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FE86E27-CFBA-E70E-74F3-043AB6D26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24" y="138598"/>
            <a:ext cx="12069171" cy="763030"/>
          </a:xfrm>
          <a:prstGeom prst="rect">
            <a:avLst/>
          </a:prstGeom>
        </p:spPr>
        <p:txBody>
          <a:bodyPr/>
          <a:lstStyle/>
          <a:p>
            <a:r>
              <a:rPr lang="gl-ES" sz="4000" noProof="0" dirty="0">
                <a:solidFill>
                  <a:schemeClr val="bg1"/>
                </a:solidFill>
              </a:rPr>
              <a:t>2. Informe da Presidencia</a:t>
            </a:r>
          </a:p>
        </p:txBody>
      </p:sp>
    </p:spTree>
    <p:extLst>
      <p:ext uri="{BB962C8B-B14F-4D97-AF65-F5344CB8AC3E}">
        <p14:creationId xmlns:p14="http://schemas.microsoft.com/office/powerpoint/2010/main" val="3441985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1233</Words>
  <Application>Microsoft Office PowerPoint</Application>
  <PresentationFormat>Panorámica</PresentationFormat>
  <Paragraphs>92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Campus Simple</vt:lpstr>
      <vt:lpstr>New Baskerville</vt:lpstr>
      <vt:lpstr>Roboto Th</vt:lpstr>
      <vt:lpstr>Roboto Thin</vt:lpstr>
      <vt:lpstr>Symbol</vt:lpstr>
      <vt:lpstr>Times New Roman</vt:lpstr>
      <vt:lpstr>Tema de Office</vt:lpstr>
      <vt:lpstr>EIDO</vt:lpstr>
      <vt:lpstr>Orden do día</vt:lpstr>
      <vt:lpstr>Presentación de PowerPoint</vt:lpstr>
      <vt:lpstr>Presentación de PowerPoint</vt:lpstr>
      <vt:lpstr>Presentación de PowerPoint</vt:lpstr>
      <vt:lpstr>2. Informe da Presidencia</vt:lpstr>
      <vt:lpstr>2. Informe da Presidencia</vt:lpstr>
      <vt:lpstr>2. Informe da Presidencia</vt:lpstr>
      <vt:lpstr>2. Informe da Presidencia</vt:lpstr>
      <vt:lpstr>2. Informe da Presidencia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Análise e validación, se procede, dos autoinformes de seguimento de Programas de Doutoramento  </vt:lpstr>
      <vt:lpstr>3. Análise e validación, se procede, dos autoinformes de seguimento de Programas de Doutoramento  </vt:lpstr>
      <vt:lpstr>3. Análise e validación, se procede, dos autoinformes de seguimento de Programas de Doutoramento  </vt:lpstr>
      <vt:lpstr>3. Análise e validación, se procede, dos autoinformes de seguimento de Programas de Doutoramento  </vt:lpstr>
      <vt:lpstr>3. Análise e validación, se procede, dos autoinformes de seguimento de Programas de Doutoramento  </vt:lpstr>
      <vt:lpstr>3. Análise e validación, se procede, dos autoinformes de seguimento de Programas de Doutoramento  </vt:lpstr>
      <vt:lpstr>3. Análise e validación, se procede, dos autoinformes de seguimento de Programas de Doutoramento  </vt:lpstr>
      <vt:lpstr>3. Análise e validación, se procede, dos autoinformes de seguimento de Programas de Doutoramento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163</cp:revision>
  <dcterms:created xsi:type="dcterms:W3CDTF">2021-10-25T10:06:46Z</dcterms:created>
  <dcterms:modified xsi:type="dcterms:W3CDTF">2025-06-27T10:13:43Z</dcterms:modified>
</cp:coreProperties>
</file>