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339" r:id="rId4"/>
    <p:sldId id="306" r:id="rId5"/>
    <p:sldId id="407" r:id="rId6"/>
    <p:sldId id="400" r:id="rId7"/>
    <p:sldId id="401" r:id="rId8"/>
    <p:sldId id="402" r:id="rId9"/>
    <p:sldId id="404" r:id="rId10"/>
    <p:sldId id="405" r:id="rId11"/>
    <p:sldId id="406" r:id="rId12"/>
    <p:sldId id="408" r:id="rId13"/>
    <p:sldId id="409" r:id="rId14"/>
    <p:sldId id="410" r:id="rId15"/>
    <p:sldId id="412" r:id="rId16"/>
    <p:sldId id="403" r:id="rId17"/>
    <p:sldId id="411" r:id="rId18"/>
    <p:sldId id="307" r:id="rId19"/>
    <p:sldId id="398" r:id="rId20"/>
    <p:sldId id="413" r:id="rId21"/>
    <p:sldId id="308" r:id="rId22"/>
    <p:sldId id="309" r:id="rId23"/>
    <p:sldId id="382" r:id="rId24"/>
    <p:sldId id="414" r:id="rId25"/>
    <p:sldId id="415" r:id="rId26"/>
    <p:sldId id="416" r:id="rId27"/>
    <p:sldId id="258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B2E3"/>
    <a:srgbClr val="E1251B"/>
    <a:srgbClr val="76BC21"/>
    <a:srgbClr val="073349"/>
    <a:srgbClr val="003DA6"/>
    <a:srgbClr val="A6A6A6"/>
    <a:srgbClr val="7F7F7F"/>
    <a:srgbClr val="898C8E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>
        <p:scale>
          <a:sx n="80" d="100"/>
          <a:sy n="80" d="100"/>
        </p:scale>
        <p:origin x="1092" y="71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17/11/2025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17/11/2025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l-ES" sz="20000" kern="700" spc="-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pus Simple" pitchFamily="2" charset="0"/>
                <a:ea typeface="Roboto" pitchFamily="2" charset="0"/>
              </a:rPr>
              <a:t>EIDO</a:t>
            </a:r>
            <a:endParaRPr lang="gl-ES" sz="2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gl-ES" sz="1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de novembro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l-ES" sz="5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Calidade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2E7CE-F028-1EF4-50A4-B14BFEF7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B49001B2-FF39-CD46-8C8C-546D99CBE2D2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3DACAE-A234-039D-8ECB-F36690C0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" y="1069135"/>
            <a:ext cx="11880000" cy="45989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5AB064-942D-4B1B-ECCF-EF8684E3298F}"/>
              </a:ext>
            </a:extLst>
          </p:cNvPr>
          <p:cNvSpPr/>
          <p:nvPr/>
        </p:nvSpPr>
        <p:spPr>
          <a:xfrm>
            <a:off x="5194203" y="1837944"/>
            <a:ext cx="556872" cy="6126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945DFA-A64E-08F2-D0AA-AB53FA345129}"/>
              </a:ext>
            </a:extLst>
          </p:cNvPr>
          <p:cNvSpPr/>
          <p:nvPr/>
        </p:nvSpPr>
        <p:spPr>
          <a:xfrm>
            <a:off x="4727859" y="3127248"/>
            <a:ext cx="556872" cy="229514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6E025D-9907-994F-937C-EA47835C1085}"/>
              </a:ext>
            </a:extLst>
          </p:cNvPr>
          <p:cNvSpPr/>
          <p:nvPr/>
        </p:nvSpPr>
        <p:spPr>
          <a:xfrm>
            <a:off x="11320683" y="1837944"/>
            <a:ext cx="556872" cy="61264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B8B21E-D2C1-4B3C-ADEF-04539DFCC07D}"/>
              </a:ext>
            </a:extLst>
          </p:cNvPr>
          <p:cNvSpPr/>
          <p:nvPr/>
        </p:nvSpPr>
        <p:spPr>
          <a:xfrm>
            <a:off x="10836051" y="3054096"/>
            <a:ext cx="556872" cy="238658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5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C4012-09E9-516D-B022-401921DDF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9DC709AC-5FDA-45E2-C317-999D52758730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D8E80F-AE98-76C7-12FC-FCF10E18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" y="1070826"/>
            <a:ext cx="11880000" cy="46797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64B2C6E-1AC4-314F-8D29-47883A0976B7}"/>
              </a:ext>
            </a:extLst>
          </p:cNvPr>
          <p:cNvSpPr/>
          <p:nvPr/>
        </p:nvSpPr>
        <p:spPr>
          <a:xfrm>
            <a:off x="5194203" y="1837944"/>
            <a:ext cx="556872" cy="74066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960B2E-8B54-A38C-67B9-1E922ED3B8A6}"/>
              </a:ext>
            </a:extLst>
          </p:cNvPr>
          <p:cNvSpPr/>
          <p:nvPr/>
        </p:nvSpPr>
        <p:spPr>
          <a:xfrm>
            <a:off x="4727859" y="3200400"/>
            <a:ext cx="556872" cy="24231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79E95A-1E51-1062-F85C-A7A174E18552}"/>
              </a:ext>
            </a:extLst>
          </p:cNvPr>
          <p:cNvSpPr/>
          <p:nvPr/>
        </p:nvSpPr>
        <p:spPr>
          <a:xfrm>
            <a:off x="11392923" y="1837944"/>
            <a:ext cx="556872" cy="74066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DADB76-A33E-3534-223D-1633E8D8C583}"/>
              </a:ext>
            </a:extLst>
          </p:cNvPr>
          <p:cNvSpPr/>
          <p:nvPr/>
        </p:nvSpPr>
        <p:spPr>
          <a:xfrm>
            <a:off x="10936635" y="3200400"/>
            <a:ext cx="556872" cy="242315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37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C2DB-F263-B669-5D1D-BB3CE613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C33908F1-B338-474C-BB10-55F279FF29BA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DB5CD6-67E1-983E-F390-B988F41A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6" y="996696"/>
            <a:ext cx="5973034" cy="47138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5E6303-6BD4-5E17-DD1F-4972EB9B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6696"/>
            <a:ext cx="5935350" cy="50675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4639B50-8DC4-ACF0-B4C2-E1A7658D9DC4}"/>
              </a:ext>
            </a:extLst>
          </p:cNvPr>
          <p:cNvSpPr/>
          <p:nvPr/>
        </p:nvSpPr>
        <p:spPr>
          <a:xfrm>
            <a:off x="5411930" y="1719072"/>
            <a:ext cx="556872" cy="64922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3786BA-FC39-FAB5-9C3B-B37C69CFB0F5}"/>
              </a:ext>
            </a:extLst>
          </p:cNvPr>
          <p:cNvSpPr/>
          <p:nvPr/>
        </p:nvSpPr>
        <p:spPr>
          <a:xfrm>
            <a:off x="4937277" y="3108960"/>
            <a:ext cx="556872" cy="24231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B13C96-0040-D0C5-E6D2-C2139E1569AE}"/>
              </a:ext>
            </a:extLst>
          </p:cNvPr>
          <p:cNvSpPr/>
          <p:nvPr/>
        </p:nvSpPr>
        <p:spPr>
          <a:xfrm>
            <a:off x="11365491" y="1700782"/>
            <a:ext cx="556872" cy="112471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1C8CDE-8F3E-B96D-6C76-4FEB0E23099B}"/>
              </a:ext>
            </a:extLst>
          </p:cNvPr>
          <p:cNvSpPr/>
          <p:nvPr/>
        </p:nvSpPr>
        <p:spPr>
          <a:xfrm>
            <a:off x="10890414" y="3529581"/>
            <a:ext cx="556872" cy="241401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0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67A9-76D5-7853-A813-21D8CE6F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C0BEC35C-5CFF-0A8B-420F-8DCD2E24627A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5CA00D-391A-D9BB-C7FA-B63A963B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4" y="954067"/>
            <a:ext cx="5491995" cy="5079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85323F-B9A0-6EFA-D7D7-6CAE6306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32" y="963211"/>
            <a:ext cx="5976136" cy="46732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B4F3B21-7407-47D8-46F0-0BC354E28681}"/>
              </a:ext>
            </a:extLst>
          </p:cNvPr>
          <p:cNvSpPr/>
          <p:nvPr/>
        </p:nvSpPr>
        <p:spPr>
          <a:xfrm>
            <a:off x="5166771" y="1700784"/>
            <a:ext cx="556872" cy="13258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01D2E86-DE00-4471-A9C8-CBB95628AFFC}"/>
              </a:ext>
            </a:extLst>
          </p:cNvPr>
          <p:cNvSpPr/>
          <p:nvPr/>
        </p:nvSpPr>
        <p:spPr>
          <a:xfrm>
            <a:off x="4801011" y="3666744"/>
            <a:ext cx="556872" cy="227489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82E967-AE13-E998-7184-7E04974F67C7}"/>
              </a:ext>
            </a:extLst>
          </p:cNvPr>
          <p:cNvSpPr/>
          <p:nvPr/>
        </p:nvSpPr>
        <p:spPr>
          <a:xfrm>
            <a:off x="9609843" y="1709928"/>
            <a:ext cx="556872" cy="9418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70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76B1B-A81D-4169-E949-DD905E0B4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0403D078-9210-CB94-F5D9-50CA2F44AB13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AA9403-E1C6-E460-D366-850642A3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0" b="71284"/>
          <a:stretch>
            <a:fillRect/>
          </a:stretch>
        </p:blipFill>
        <p:spPr>
          <a:xfrm>
            <a:off x="3164112" y="923544"/>
            <a:ext cx="5842599" cy="126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6BE7DF-B888-5739-E2E0-D2169799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06"/>
          <a:stretch>
            <a:fillRect/>
          </a:stretch>
        </p:blipFill>
        <p:spPr>
          <a:xfrm>
            <a:off x="610589" y="2257342"/>
            <a:ext cx="5474821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4343D6-4E49-D203-9E8A-D72DEAE297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16"/>
          <a:stretch>
            <a:fillRect/>
          </a:stretch>
        </p:blipFill>
        <p:spPr>
          <a:xfrm>
            <a:off x="6206569" y="2284774"/>
            <a:ext cx="5542336" cy="12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47C95F-87E4-3205-DF6C-FF054A5B4D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06"/>
          <a:stretch>
            <a:fillRect/>
          </a:stretch>
        </p:blipFill>
        <p:spPr>
          <a:xfrm>
            <a:off x="642455" y="3541880"/>
            <a:ext cx="541108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35482A-3EF3-A6C1-1886-74BC3B960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306"/>
          <a:stretch>
            <a:fillRect/>
          </a:stretch>
        </p:blipFill>
        <p:spPr>
          <a:xfrm>
            <a:off x="6206569" y="3572206"/>
            <a:ext cx="5624332" cy="12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117FA7-454A-A893-0E22-94E43DA24A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306"/>
          <a:stretch>
            <a:fillRect/>
          </a:stretch>
        </p:blipFill>
        <p:spPr>
          <a:xfrm>
            <a:off x="3321089" y="4866534"/>
            <a:ext cx="5528643" cy="126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1603095-8EC7-C4BB-E312-9F0C7096B6FE}"/>
              </a:ext>
            </a:extLst>
          </p:cNvPr>
          <p:cNvSpPr/>
          <p:nvPr/>
        </p:nvSpPr>
        <p:spPr>
          <a:xfrm>
            <a:off x="8347724" y="1572768"/>
            <a:ext cx="556872" cy="61077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1E18604-E9BF-3F06-21F7-1D2965CEA483}"/>
              </a:ext>
            </a:extLst>
          </p:cNvPr>
          <p:cNvSpPr/>
          <p:nvPr/>
        </p:nvSpPr>
        <p:spPr>
          <a:xfrm>
            <a:off x="5472014" y="2871216"/>
            <a:ext cx="556872" cy="610776"/>
          </a:xfrm>
          <a:prstGeom prst="rect">
            <a:avLst/>
          </a:prstGeom>
          <a:solidFill>
            <a:srgbClr val="00B2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5C160DD-BF46-2350-351C-2AC194F5579C}"/>
              </a:ext>
            </a:extLst>
          </p:cNvPr>
          <p:cNvSpPr/>
          <p:nvPr/>
        </p:nvSpPr>
        <p:spPr>
          <a:xfrm>
            <a:off x="2388401" y="2269380"/>
            <a:ext cx="1911096" cy="172068"/>
          </a:xfrm>
          <a:prstGeom prst="rect">
            <a:avLst/>
          </a:prstGeom>
          <a:solidFill>
            <a:srgbClr val="00B2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9E93FFC-14D2-F351-68BF-DB04E6A95B4A}"/>
              </a:ext>
            </a:extLst>
          </p:cNvPr>
          <p:cNvSpPr/>
          <p:nvPr/>
        </p:nvSpPr>
        <p:spPr>
          <a:xfrm>
            <a:off x="11129102" y="2871216"/>
            <a:ext cx="556872" cy="610776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D1E20C-8678-11BA-C5CC-501248E3F06B}"/>
              </a:ext>
            </a:extLst>
          </p:cNvPr>
          <p:cNvSpPr/>
          <p:nvPr/>
        </p:nvSpPr>
        <p:spPr>
          <a:xfrm>
            <a:off x="7967325" y="2269380"/>
            <a:ext cx="1911096" cy="17206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8CE6036-C03E-4A60-4366-42428731A029}"/>
              </a:ext>
            </a:extLst>
          </p:cNvPr>
          <p:cNvSpPr/>
          <p:nvPr/>
        </p:nvSpPr>
        <p:spPr>
          <a:xfrm>
            <a:off x="5461735" y="4140360"/>
            <a:ext cx="556872" cy="610776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7C7D737-9FA4-D883-A23F-F046175ED642}"/>
              </a:ext>
            </a:extLst>
          </p:cNvPr>
          <p:cNvSpPr/>
          <p:nvPr/>
        </p:nvSpPr>
        <p:spPr>
          <a:xfrm>
            <a:off x="2391398" y="3538524"/>
            <a:ext cx="1911096" cy="17206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CDD440-6D84-65A4-1D8A-8A8C99B56841}"/>
              </a:ext>
            </a:extLst>
          </p:cNvPr>
          <p:cNvSpPr/>
          <p:nvPr/>
        </p:nvSpPr>
        <p:spPr>
          <a:xfrm>
            <a:off x="11219465" y="4160036"/>
            <a:ext cx="556872" cy="61077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23627D4-7265-56B9-67C8-60DB6DBB9040}"/>
              </a:ext>
            </a:extLst>
          </p:cNvPr>
          <p:cNvSpPr/>
          <p:nvPr/>
        </p:nvSpPr>
        <p:spPr>
          <a:xfrm>
            <a:off x="7882128" y="3558200"/>
            <a:ext cx="2286000" cy="15239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A9ED831-41C0-BADF-87DF-2F7A82B8325B}"/>
              </a:ext>
            </a:extLst>
          </p:cNvPr>
          <p:cNvSpPr/>
          <p:nvPr/>
        </p:nvSpPr>
        <p:spPr>
          <a:xfrm>
            <a:off x="8254849" y="5490832"/>
            <a:ext cx="556872" cy="610776"/>
          </a:xfrm>
          <a:prstGeom prst="rect">
            <a:avLst/>
          </a:prstGeom>
          <a:solidFill>
            <a:srgbClr val="CC66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9828037-F053-A9A2-3512-15F375FD6598}"/>
              </a:ext>
            </a:extLst>
          </p:cNvPr>
          <p:cNvSpPr/>
          <p:nvPr/>
        </p:nvSpPr>
        <p:spPr>
          <a:xfrm>
            <a:off x="4917512" y="4888996"/>
            <a:ext cx="2286000" cy="152392"/>
          </a:xfrm>
          <a:prstGeom prst="rect">
            <a:avLst/>
          </a:prstGeom>
          <a:solidFill>
            <a:srgbClr val="CC66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5D5CD9F-A039-99B3-A264-0DA77D027CC3}"/>
              </a:ext>
            </a:extLst>
          </p:cNvPr>
          <p:cNvSpPr/>
          <p:nvPr/>
        </p:nvSpPr>
        <p:spPr>
          <a:xfrm>
            <a:off x="5104964" y="911492"/>
            <a:ext cx="1911096" cy="17206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05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130B-7327-E1BA-641C-2058CFC0F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689908E7-FD55-D901-6478-A3C15D02A0E1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19E603-E17B-10A0-3B92-4C93F529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05"/>
          <a:stretch>
            <a:fillRect/>
          </a:stretch>
        </p:blipFill>
        <p:spPr>
          <a:xfrm>
            <a:off x="1209160" y="1065321"/>
            <a:ext cx="3433862" cy="49087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6B5535-3915-3374-ACB7-3116E93D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06" t="11725" r="2511" b="44690"/>
          <a:stretch>
            <a:fillRect/>
          </a:stretch>
        </p:blipFill>
        <p:spPr>
          <a:xfrm>
            <a:off x="5347632" y="1493207"/>
            <a:ext cx="5873742" cy="38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4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257B6-67B0-33B4-4462-C94A635D5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889F7A18-FF25-3267-6F2C-B9BF589C7DCD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DA36C0-93A6-1A21-EAE6-F29F0415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21" y="953670"/>
            <a:ext cx="5386157" cy="51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77404-CEA0-5A2D-9F89-275CC313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AE9B08E0-7EA5-0F89-756A-6E06429F8950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3EB112-D0C4-293A-4A2E-44A31280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05"/>
          <a:stretch>
            <a:fillRect/>
          </a:stretch>
        </p:blipFill>
        <p:spPr>
          <a:xfrm>
            <a:off x="1209160" y="1065321"/>
            <a:ext cx="3433862" cy="49087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B40E42-9E63-B554-55AF-B456142D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06" t="11725" r="2511" b="44690"/>
          <a:stretch>
            <a:fillRect/>
          </a:stretch>
        </p:blipFill>
        <p:spPr>
          <a:xfrm>
            <a:off x="5347632" y="1493207"/>
            <a:ext cx="5873742" cy="38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752345" y="1824079"/>
            <a:ext cx="894963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Validación, se procede, da nova versión do Manual de Calidade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19F6-0D8F-2869-CD5E-092AC616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7EB6A7F-E943-1C35-5C51-958741382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12604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gl-ES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nova versión do Manual de Calidade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205DF0-63CE-B7A2-45E5-8C397821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3" y="1035856"/>
            <a:ext cx="3448111" cy="50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E196B0-3A2D-E8BA-2C8A-1A8FC89F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166" r="2993" b="5031"/>
          <a:stretch>
            <a:fillRect/>
          </a:stretch>
        </p:blipFill>
        <p:spPr>
          <a:xfrm>
            <a:off x="4530880" y="1035856"/>
            <a:ext cx="7312682" cy="490134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5D1D171-44D0-87E5-861E-899CB8AC9C22}"/>
              </a:ext>
            </a:extLst>
          </p:cNvPr>
          <p:cNvSpPr/>
          <p:nvPr/>
        </p:nvSpPr>
        <p:spPr>
          <a:xfrm>
            <a:off x="4882896" y="5285232"/>
            <a:ext cx="6821424" cy="6245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16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4656" y="2249330"/>
            <a:ext cx="10591059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360000">
              <a:lnSpc>
                <a:spcPts val="2800"/>
              </a:lnSpc>
              <a:buAutoNum type="arabicPeriod"/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Validación, se procede, da Memoria da EIDO do curso 2023/2024</a:t>
            </a:r>
          </a:p>
          <a:p>
            <a:pPr lvl="0" algn="just" defTabSz="360000">
              <a:lnSpc>
                <a:spcPts val="2800"/>
              </a:lnSpc>
            </a:pPr>
            <a:endParaRPr lang="gl-ES" sz="2000" b="1" noProof="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  <a:p>
            <a:pPr marL="457200" lvl="0" indent="-457200" algn="just" defTabSz="360000">
              <a:lnSpc>
                <a:spcPts val="2800"/>
              </a:lnSpc>
              <a:buAutoNum type="arabicPeriod" startAt="2"/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Validación, se procede, da nova versión do Manual de Calidade</a:t>
            </a:r>
          </a:p>
          <a:p>
            <a:pPr marL="457200" lvl="0" indent="-457200" algn="just" defTabSz="360000">
              <a:lnSpc>
                <a:spcPts val="2800"/>
              </a:lnSpc>
              <a:buAutoNum type="arabicPeriod" startAt="2"/>
            </a:pPr>
            <a:endParaRPr lang="gl-ES" sz="2000" b="1" noProof="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  <a:p>
            <a:pPr marL="444500" lvl="0" indent="-44450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3.	Valoración e informe das declaracións de interese de verificación de programas de doutoramento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CB84-C575-E3BD-C633-58301DCE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0064EE-2EDD-FECF-625F-AA96A216BD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12604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gl-ES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nova versión do Manual de Calidade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EE7CE4-73EE-EF3B-6AB8-E4CAD296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68"/>
          <a:stretch>
            <a:fillRect/>
          </a:stretch>
        </p:blipFill>
        <p:spPr>
          <a:xfrm>
            <a:off x="7025642" y="1133941"/>
            <a:ext cx="3961684" cy="4770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BDBA62-3DCD-DBA4-934F-D211625D4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63"/>
          <a:stretch>
            <a:fillRect/>
          </a:stretch>
        </p:blipFill>
        <p:spPr>
          <a:xfrm>
            <a:off x="1477940" y="1133941"/>
            <a:ext cx="3688420" cy="4748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869CB2F-FA66-2A1A-5DD3-55AD0E9F712A}"/>
              </a:ext>
            </a:extLst>
          </p:cNvPr>
          <p:cNvSpPr/>
          <p:nvPr/>
        </p:nvSpPr>
        <p:spPr>
          <a:xfrm>
            <a:off x="5506212" y="3429000"/>
            <a:ext cx="1179576" cy="237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39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0B3F5659-76C9-FA40-412F-3EC6E5F81B33}"/>
              </a:ext>
            </a:extLst>
          </p:cNvPr>
          <p:cNvSpPr txBox="1">
            <a:spLocks/>
          </p:cNvSpPr>
          <p:nvPr/>
        </p:nvSpPr>
        <p:spPr>
          <a:xfrm>
            <a:off x="150124" y="11260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gl-E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nova versión do Manual de Calidade</a:t>
            </a:r>
            <a:endParaRPr lang="gl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ABA176-23DD-7EDF-2970-3D5295EA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021"/>
          <a:stretch>
            <a:fillRect/>
          </a:stretch>
        </p:blipFill>
        <p:spPr>
          <a:xfrm>
            <a:off x="495798" y="1764958"/>
            <a:ext cx="5400000" cy="35658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9A7CE2-B292-025A-7C82-C04B2543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047" b="1241"/>
          <a:stretch>
            <a:fillRect/>
          </a:stretch>
        </p:blipFill>
        <p:spPr>
          <a:xfrm>
            <a:off x="6296204" y="1195257"/>
            <a:ext cx="5400000" cy="47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831977" y="1824079"/>
            <a:ext cx="9019712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Valoración e informe das declaracións de interese de verificación de programas de doutoramento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1C2A3-E6E6-5A02-7184-825AEEB4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5BB853-4E53-3CAD-B62F-C644DCFC0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11" y="928688"/>
            <a:ext cx="7279178" cy="5147985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03B2C4B5-418A-650B-3312-F7DEC6D27EE7}"/>
              </a:ext>
            </a:extLst>
          </p:cNvPr>
          <p:cNvSpPr txBox="1">
            <a:spLocks/>
          </p:cNvSpPr>
          <p:nvPr/>
        </p:nvSpPr>
        <p:spPr>
          <a:xfrm>
            <a:off x="150124" y="-112841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e informe das declaracións de interese de verificación de programas de doutoramento</a:t>
            </a:r>
          </a:p>
          <a:p>
            <a:pPr marL="541338" indent="-541338"/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86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F814E-0391-F4A1-9279-4FC06457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B427A8C-BA21-AF64-199D-AA3B9B458279}"/>
              </a:ext>
            </a:extLst>
          </p:cNvPr>
          <p:cNvSpPr txBox="1">
            <a:spLocks/>
          </p:cNvSpPr>
          <p:nvPr/>
        </p:nvSpPr>
        <p:spPr>
          <a:xfrm>
            <a:off x="150124" y="-112841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e informe das declaracións de interese de verificación de programas de doutoramento</a:t>
            </a:r>
          </a:p>
          <a:p>
            <a:pPr marL="541338" indent="-541338"/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489BF2-8E68-4A87-7050-07DCCC56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3860"/>
          <a:stretch>
            <a:fillRect/>
          </a:stretch>
        </p:blipFill>
        <p:spPr>
          <a:xfrm>
            <a:off x="150124" y="979855"/>
            <a:ext cx="6372000" cy="6557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2B8717-DB3D-B5F9-9E54-BFC374DC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400"/>
          <a:stretch>
            <a:fillRect/>
          </a:stretch>
        </p:blipFill>
        <p:spPr>
          <a:xfrm>
            <a:off x="6733205" y="979855"/>
            <a:ext cx="5178057" cy="50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0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CBB86-5E9B-195F-AD07-22F08820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42D95B-F4F7-AA9C-83D6-5016CE6F727E}"/>
              </a:ext>
            </a:extLst>
          </p:cNvPr>
          <p:cNvSpPr txBox="1">
            <a:spLocks/>
          </p:cNvSpPr>
          <p:nvPr/>
        </p:nvSpPr>
        <p:spPr>
          <a:xfrm>
            <a:off x="150124" y="-112841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e informe das declaracións de interese de verificación de programas de doutoramento</a:t>
            </a:r>
          </a:p>
          <a:p>
            <a:pPr marL="541338" indent="-541338"/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BA1065-BF0D-ED07-32B5-FB5A34C3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3860"/>
          <a:stretch>
            <a:fillRect/>
          </a:stretch>
        </p:blipFill>
        <p:spPr>
          <a:xfrm>
            <a:off x="150124" y="979855"/>
            <a:ext cx="6372000" cy="6557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99F7CE-6646-9DF9-74E1-1899C98F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400"/>
          <a:stretch>
            <a:fillRect/>
          </a:stretch>
        </p:blipFill>
        <p:spPr>
          <a:xfrm>
            <a:off x="6733205" y="979855"/>
            <a:ext cx="5178057" cy="50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5FDC-3EC8-829F-B5DC-24E6E46F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851B68-CE76-DA23-185E-FE5B30FF7496}"/>
              </a:ext>
            </a:extLst>
          </p:cNvPr>
          <p:cNvSpPr txBox="1">
            <a:spLocks/>
          </p:cNvSpPr>
          <p:nvPr/>
        </p:nvSpPr>
        <p:spPr>
          <a:xfrm>
            <a:off x="150124" y="-112841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e informe das declaracións de interese de verificación de programas de doutoramento</a:t>
            </a:r>
          </a:p>
          <a:p>
            <a:pPr marL="541338" indent="-541338"/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226AE2-69FE-FC42-F4BB-AA63EE86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935"/>
          <a:stretch>
            <a:fillRect/>
          </a:stretch>
        </p:blipFill>
        <p:spPr>
          <a:xfrm>
            <a:off x="229100" y="1246712"/>
            <a:ext cx="5760000" cy="4364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24D171-2B03-9867-EE5F-6DF31F5F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73"/>
          <a:stretch>
            <a:fillRect/>
          </a:stretch>
        </p:blipFill>
        <p:spPr>
          <a:xfrm>
            <a:off x="6226972" y="1696450"/>
            <a:ext cx="5760000" cy="28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pt-BR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Validación</a:t>
            </a:r>
            <a:r>
              <a:rPr lang="pt-BR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, se procede, da Memoria da EIDO do curso 2023/2024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6D2103-D6F5-C33A-0DBC-9ED87E33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12" y="1019288"/>
            <a:ext cx="6933461" cy="50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E4DA0-E47C-35E8-DDB0-D5C312A39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B3DFB6C-38CC-62EF-7788-CBB1D4C07CEF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6EBCFAFE-9D05-2AFB-6BFE-FABAD8369A45}"/>
              </a:ext>
            </a:extLst>
          </p:cNvPr>
          <p:cNvSpPr txBox="1">
            <a:spLocks/>
          </p:cNvSpPr>
          <p:nvPr/>
        </p:nvSpPr>
        <p:spPr>
          <a:xfrm>
            <a:off x="533717" y="1382099"/>
            <a:ext cx="11301983" cy="427809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Memoria de Calidade da EIDO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(Principais aspectos):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Revisión histórica da evolución do SGC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Actualizacións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normativas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Estratexia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EIDO. Revisión dos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Obxectivos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Cambios da oferta formativa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Resultados dos programas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+ HR + QSP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Revisión de indicadores</a:t>
            </a:r>
          </a:p>
          <a:p>
            <a:pPr marL="1781175" indent="-342900" fontAlgn="base">
              <a:lnSpc>
                <a:spcPct val="150000"/>
              </a:lnSpc>
              <a:spcBef>
                <a:spcPts val="0"/>
              </a:spcBef>
            </a:pP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Conclusións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acordos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1808-DFE5-89A1-FC68-40932BBF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11025D-A87F-5A91-3A6C-BA08D30F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7" y="1000374"/>
            <a:ext cx="5704518" cy="47301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C71594-08A4-EF24-54FB-2517AD90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1899"/>
            <a:ext cx="5945877" cy="4833166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0846126F-B247-085E-F47B-C29C4CC36CAB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1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0FA9-F11A-8C94-4841-35D70433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B5A3B1-D27F-518D-8308-57F6C6E1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91" y="1035857"/>
            <a:ext cx="3418699" cy="49970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ADFC8E-895F-E959-0551-DA8D4073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93"/>
          <a:stretch>
            <a:fillRect/>
          </a:stretch>
        </p:blipFill>
        <p:spPr>
          <a:xfrm>
            <a:off x="4739110" y="1225118"/>
            <a:ext cx="6739717" cy="4698900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42975AF8-4DA0-13E3-BAAA-8A72254B3431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17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2C20B-3545-AD7B-3075-0A3B9E85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3425B1-3C73-FB95-64F8-18E3E3ED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95" y="976542"/>
            <a:ext cx="4222485" cy="5084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C7210E-E501-7588-DB31-F154F879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26" y="1003300"/>
            <a:ext cx="3546899" cy="5057301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793997C1-0DBA-9068-6542-C758C9177F85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64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65D98-D542-4746-2ED9-8AB15D8A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CCCA00CC-C228-BABB-BF81-40055FDE143A}"/>
              </a:ext>
            </a:extLst>
          </p:cNvPr>
          <p:cNvSpPr txBox="1">
            <a:spLocks/>
          </p:cNvSpPr>
          <p:nvPr/>
        </p:nvSpPr>
        <p:spPr>
          <a:xfrm>
            <a:off x="150124" y="1141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</a:t>
            </a:r>
            <a:r>
              <a:rPr lang="pt-BR" sz="3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procede, da Memoria da EIDO do curso 2023/2024</a:t>
            </a:r>
            <a:endParaRPr lang="gl-ES" sz="3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C951F9-2D6D-F872-4D4F-2657FB4F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9" y="1152831"/>
            <a:ext cx="11880000" cy="42455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CFE8B9D-5B75-67A7-C43F-05AB9CCD6795}"/>
              </a:ext>
            </a:extLst>
          </p:cNvPr>
          <p:cNvSpPr/>
          <p:nvPr/>
        </p:nvSpPr>
        <p:spPr>
          <a:xfrm>
            <a:off x="4590699" y="1874520"/>
            <a:ext cx="556872" cy="33467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F6BA7F-AE8B-7B6C-2EDD-BB8A53A391C7}"/>
              </a:ext>
            </a:extLst>
          </p:cNvPr>
          <p:cNvSpPr/>
          <p:nvPr/>
        </p:nvSpPr>
        <p:spPr>
          <a:xfrm>
            <a:off x="10768995" y="1874520"/>
            <a:ext cx="556872" cy="33467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401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447</Words>
  <Application>Microsoft Office PowerPoint</Application>
  <PresentationFormat>Panorámica</PresentationFormat>
  <Paragraphs>45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Validación, se procede, da nova versión do Manual de Calidade</vt:lpstr>
      <vt:lpstr>2. Validación, se procede, da nova versión do Manual de Calidade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169</cp:revision>
  <dcterms:created xsi:type="dcterms:W3CDTF">2021-10-25T10:06:46Z</dcterms:created>
  <dcterms:modified xsi:type="dcterms:W3CDTF">2025-11-17T18:14:48Z</dcterms:modified>
</cp:coreProperties>
</file>