
<file path=[Content_Types].xml><?xml version="1.0" encoding="utf-8"?>
<Types xmlns="http://schemas.openxmlformats.org/package/2006/content-types">
  <Default Extension="emf" ContentType="image/x-emf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6"/>
  </p:notesMasterIdLst>
  <p:handoutMasterIdLst>
    <p:handoutMasterId r:id="rId57"/>
  </p:handoutMasterIdLst>
  <p:sldIdLst>
    <p:sldId id="256" r:id="rId2"/>
    <p:sldId id="275" r:id="rId3"/>
    <p:sldId id="339" r:id="rId4"/>
    <p:sldId id="306" r:id="rId5"/>
    <p:sldId id="307" r:id="rId6"/>
    <p:sldId id="367" r:id="rId7"/>
    <p:sldId id="365" r:id="rId8"/>
    <p:sldId id="387" r:id="rId9"/>
    <p:sldId id="390" r:id="rId10"/>
    <p:sldId id="368" r:id="rId11"/>
    <p:sldId id="308" r:id="rId12"/>
    <p:sldId id="386" r:id="rId13"/>
    <p:sldId id="366" r:id="rId14"/>
    <p:sldId id="369" r:id="rId15"/>
    <p:sldId id="403" r:id="rId16"/>
    <p:sldId id="400" r:id="rId17"/>
    <p:sldId id="401" r:id="rId18"/>
    <p:sldId id="402" r:id="rId19"/>
    <p:sldId id="398" r:id="rId20"/>
    <p:sldId id="399" r:id="rId21"/>
    <p:sldId id="309" r:id="rId22"/>
    <p:sldId id="317" r:id="rId23"/>
    <p:sldId id="373" r:id="rId24"/>
    <p:sldId id="314" r:id="rId25"/>
    <p:sldId id="318" r:id="rId26"/>
    <p:sldId id="320" r:id="rId27"/>
    <p:sldId id="321" r:id="rId28"/>
    <p:sldId id="322" r:id="rId29"/>
    <p:sldId id="323" r:id="rId30"/>
    <p:sldId id="324" r:id="rId31"/>
    <p:sldId id="372" r:id="rId32"/>
    <p:sldId id="374" r:id="rId33"/>
    <p:sldId id="325" r:id="rId34"/>
    <p:sldId id="371" r:id="rId35"/>
    <p:sldId id="375" r:id="rId36"/>
    <p:sldId id="343" r:id="rId37"/>
    <p:sldId id="344" r:id="rId38"/>
    <p:sldId id="345" r:id="rId39"/>
    <p:sldId id="346" r:id="rId40"/>
    <p:sldId id="376" r:id="rId41"/>
    <p:sldId id="377" r:id="rId42"/>
    <p:sldId id="378" r:id="rId43"/>
    <p:sldId id="379" r:id="rId44"/>
    <p:sldId id="311" r:id="rId45"/>
    <p:sldId id="385" r:id="rId46"/>
    <p:sldId id="263" r:id="rId47"/>
    <p:sldId id="380" r:id="rId48"/>
    <p:sldId id="381" r:id="rId49"/>
    <p:sldId id="382" r:id="rId50"/>
    <p:sldId id="383" r:id="rId51"/>
    <p:sldId id="384" r:id="rId52"/>
    <p:sldId id="264" r:id="rId53"/>
    <p:sldId id="258" r:id="rId54"/>
    <p:sldId id="265" r:id="rId5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pos="2479" userDrawn="1">
          <p15:clr>
            <a:srgbClr val="A4A3A4"/>
          </p15:clr>
        </p15:guide>
        <p15:guide id="3" pos="1980" userDrawn="1">
          <p15:clr>
            <a:srgbClr val="A4A3A4"/>
          </p15:clr>
        </p15:guide>
        <p15:guide id="4" pos="429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BC21"/>
    <a:srgbClr val="073349"/>
    <a:srgbClr val="003DA6"/>
    <a:srgbClr val="00B2E3"/>
    <a:srgbClr val="E1251B"/>
    <a:srgbClr val="A6A6A6"/>
    <a:srgbClr val="7F7F7F"/>
    <a:srgbClr val="898C8E"/>
    <a:srgbClr val="80808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53" autoAdjust="0"/>
    <p:restoredTop sz="89166" autoAdjust="0"/>
  </p:normalViewPr>
  <p:slideViewPr>
    <p:cSldViewPr snapToGrid="0" snapToObjects="1">
      <p:cViewPr>
        <p:scale>
          <a:sx n="85" d="100"/>
          <a:sy n="85" d="100"/>
        </p:scale>
        <p:origin x="588" y="63"/>
      </p:cViewPr>
      <p:guideLst>
        <p:guide pos="3840"/>
        <p:guide pos="2479"/>
        <p:guide pos="1980"/>
        <p:guide pos="4294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E7A30472-4D15-1B44-AB31-9A7D3CCB858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>
              <a:latin typeface="Roboto Th" pitchFamily="2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A98AEBD-03A6-344F-B8A8-D2D7F88A2B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284B4-4ABD-EF42-B75D-241675A375CD}" type="datetimeFigureOut">
              <a:rPr lang="es-ES" smtClean="0">
                <a:latin typeface="Roboto Th" pitchFamily="2" charset="0"/>
              </a:rPr>
              <a:t>25/02/2026</a:t>
            </a:fld>
            <a:endParaRPr lang="es-ES" dirty="0">
              <a:latin typeface="Roboto Th" pitchFamily="2" charset="0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0D160A-D322-904C-8507-F42435936A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>
              <a:latin typeface="Roboto Th" pitchFamily="2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9F12434-7150-9A4C-87CB-7127ECA14D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E8683-D065-6746-843C-1F107D3B9FE0}" type="slidenum">
              <a:rPr lang="es-ES" smtClean="0">
                <a:latin typeface="Roboto Th" pitchFamily="2" charset="0"/>
              </a:rPr>
              <a:t>‹Nº›</a:t>
            </a:fld>
            <a:endParaRPr lang="es-ES" dirty="0">
              <a:latin typeface="Roboto T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5846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Roboto Th" pitchFamily="2" charset="0"/>
              </a:defRPr>
            </a:lvl1pPr>
          </a:lstStyle>
          <a:p>
            <a:fld id="{198FA039-1DF8-384A-9AB0-7F1FBBB6D0E9}" type="datetimeFigureOut">
              <a:rPr lang="es-ES" smtClean="0"/>
              <a:pPr/>
              <a:t>25/02/2026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Roboto Th" pitchFamily="2" charset="0"/>
              </a:defRPr>
            </a:lvl1pPr>
          </a:lstStyle>
          <a:p>
            <a:fld id="{3344D5E9-8E4A-7E46-A615-1A4AF47E07F9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0467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9081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80234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302" userDrawn="1">
          <p15:clr>
            <a:srgbClr val="FBAE40"/>
          </p15:clr>
        </p15:guide>
        <p15:guide id="3" orient="horz" pos="57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5567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7743697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5349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oogle Shape;7;p25">
            <a:extLst>
              <a:ext uri="{FF2B5EF4-FFF2-40B4-BE49-F238E27FC236}">
                <a16:creationId xmlns:a16="http://schemas.microsoft.com/office/drawing/2014/main" id="{C40D4840-F50D-2B4C-8995-E807A11F2FD6}"/>
              </a:ext>
            </a:extLst>
          </p:cNvPr>
          <p:cNvCxnSpPr/>
          <p:nvPr userDrawn="1"/>
        </p:nvCxnSpPr>
        <p:spPr>
          <a:xfrm>
            <a:off x="466725" y="6146800"/>
            <a:ext cx="107640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EB5E1578-7EDB-46E8-30EF-B3784A7BC60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6725" y="6212563"/>
            <a:ext cx="2230977" cy="318711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5CDA80AC-51AF-7C44-9BD7-A95836A5148B}"/>
              </a:ext>
            </a:extLst>
          </p:cNvPr>
          <p:cNvSpPr/>
          <p:nvPr userDrawn="1"/>
        </p:nvSpPr>
        <p:spPr>
          <a:xfrm>
            <a:off x="9430283" y="6187851"/>
            <a:ext cx="17893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s-ES" sz="1400" dirty="0">
                <a:solidFill>
                  <a:srgbClr val="003DA6"/>
                </a:solidFill>
                <a:latin typeface="New Baskerville" panose="02020602060200020203" pitchFamily="18" charset="0"/>
              </a:rPr>
              <a:t>Escola Internacional</a:t>
            </a:r>
          </a:p>
          <a:p>
            <a:pPr algn="r"/>
            <a:r>
              <a:rPr lang="es-ES" sz="1400" dirty="0">
                <a:solidFill>
                  <a:srgbClr val="003DA6"/>
                </a:solidFill>
                <a:latin typeface="New Baskerville" panose="02020602060200020203" pitchFamily="18" charset="0"/>
              </a:rPr>
              <a:t>de </a:t>
            </a:r>
            <a:r>
              <a:rPr lang="es-ES" sz="1400" dirty="0" err="1">
                <a:solidFill>
                  <a:srgbClr val="003DA6"/>
                </a:solidFill>
                <a:latin typeface="New Baskerville" panose="02020602060200020203" pitchFamily="18" charset="0"/>
              </a:rPr>
              <a:t>Doutoramento</a:t>
            </a:r>
            <a:endParaRPr lang="es-ES" sz="1400" dirty="0">
              <a:solidFill>
                <a:srgbClr val="003DA6"/>
              </a:solidFill>
              <a:latin typeface="New Baskerville" panose="02020602060200020203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116D1F1-3BB9-2EBE-E234-2CB174E1F295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-49710" y="-254304"/>
            <a:ext cx="12291421" cy="116235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2" t="12577" r="10202" b="12577"/>
          <a:stretch/>
        </p:blipFill>
        <p:spPr>
          <a:xfrm>
            <a:off x="11341366" y="6214190"/>
            <a:ext cx="579239" cy="540000"/>
          </a:xfrm>
          <a:prstGeom prst="rect">
            <a:avLst/>
          </a:prstGeom>
        </p:spPr>
      </p:pic>
      <p:cxnSp>
        <p:nvCxnSpPr>
          <p:cNvPr id="8" name="Google Shape;7;p25">
            <a:extLst>
              <a:ext uri="{FF2B5EF4-FFF2-40B4-BE49-F238E27FC236}">
                <a16:creationId xmlns:a16="http://schemas.microsoft.com/office/drawing/2014/main" id="{C40D4840-F50D-2B4C-8995-E807A11F2FD6}"/>
              </a:ext>
            </a:extLst>
          </p:cNvPr>
          <p:cNvCxnSpPr/>
          <p:nvPr userDrawn="1"/>
        </p:nvCxnSpPr>
        <p:spPr>
          <a:xfrm>
            <a:off x="11360985" y="6146800"/>
            <a:ext cx="540000" cy="3104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381374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6" r:id="rId4"/>
    <p:sldLayoutId id="214748366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405B71"/>
          </a:solidFill>
          <a:latin typeface="Roboto Th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57" userDrawn="1">
          <p15:clr>
            <a:srgbClr val="F26B43"/>
          </p15:clr>
        </p15:guide>
        <p15:guide id="2" orient="horz" pos="5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www.uvigo.gal/universidade/calidade/novas/enquisa-satisfaccion-estudantado-cos-programas-doutoramento-2025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74A11E49-AAB5-00FE-C2B5-5D70F1F90B39}"/>
              </a:ext>
            </a:extLst>
          </p:cNvPr>
          <p:cNvSpPr/>
          <p:nvPr/>
        </p:nvSpPr>
        <p:spPr>
          <a:xfrm>
            <a:off x="-74427" y="-271304"/>
            <a:ext cx="12355032" cy="6302154"/>
          </a:xfrm>
          <a:prstGeom prst="rect">
            <a:avLst/>
          </a:prstGeom>
          <a:solidFill>
            <a:srgbClr val="003D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50ACB7D-AF38-E640-861E-2FD765A10FF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91886" y="782110"/>
            <a:ext cx="11564762" cy="2988533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gl-ES" sz="20000" kern="700" spc="-200" noProof="0" dirty="0">
                <a:solidFill>
                  <a:schemeClr val="bg1"/>
                </a:solidFill>
                <a:latin typeface="Campus Simple" pitchFamily="2" charset="0"/>
                <a:ea typeface="Roboto" pitchFamily="2" charset="0"/>
              </a:rPr>
              <a:t>EIDO</a:t>
            </a:r>
            <a:endParaRPr lang="gl-ES" sz="20000" noProof="0" dirty="0">
              <a:solidFill>
                <a:schemeClr val="bg1"/>
              </a:solidFill>
              <a:latin typeface="Campus Simple" pitchFamily="2" charset="0"/>
              <a:ea typeface="Roboto" pitchFamily="2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28B746B-7A65-6E46-A94C-B32FAD94821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719943" y="5580126"/>
            <a:ext cx="10058400" cy="45072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gl-ES" sz="1800" noProof="0" dirty="0">
                <a:solidFill>
                  <a:schemeClr val="bg1"/>
                </a:solidFill>
              </a:rPr>
              <a:t>26 de febreiro de 2026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5A5C8D8-FE36-7348-9DFB-46E89E057228}"/>
              </a:ext>
            </a:extLst>
          </p:cNvPr>
          <p:cNvSpPr txBox="1"/>
          <p:nvPr/>
        </p:nvSpPr>
        <p:spPr>
          <a:xfrm>
            <a:off x="448428" y="3840830"/>
            <a:ext cx="8315426" cy="152702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gl-ES" sz="50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" pitchFamily="2" charset="0"/>
                <a:ea typeface="Roboto Th" pitchFamily="2" charset="0"/>
              </a:rPr>
              <a:t>Comisión de Calidade</a:t>
            </a:r>
          </a:p>
        </p:txBody>
      </p:sp>
    </p:spTree>
    <p:extLst>
      <p:ext uri="{BB962C8B-B14F-4D97-AF65-F5344CB8AC3E}">
        <p14:creationId xmlns:p14="http://schemas.microsoft.com/office/powerpoint/2010/main" val="1462226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ACB0D-B722-0949-80B3-4B3CE11AD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1FE86E27-CFBA-E70E-74F3-043AB6D26D8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>
                <a:solidFill>
                  <a:schemeClr val="bg1"/>
                </a:solidFill>
              </a:rPr>
              <a:t>2. Informe da Presidencia</a:t>
            </a:r>
          </a:p>
        </p:txBody>
      </p:sp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CFB7B70E-F49D-E33D-8137-9501D8545981}"/>
              </a:ext>
            </a:extLst>
          </p:cNvPr>
          <p:cNvSpPr txBox="1">
            <a:spLocks/>
          </p:cNvSpPr>
          <p:nvPr/>
        </p:nvSpPr>
        <p:spPr>
          <a:xfrm>
            <a:off x="380471" y="1642337"/>
            <a:ext cx="10981581" cy="46166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4500" fontAlgn="base">
              <a:lnSpc>
                <a:spcPct val="100000"/>
              </a:lnSpc>
              <a:buNone/>
            </a:pPr>
            <a:r>
              <a:rPr lang="gl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* </a:t>
            </a: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Modificacións substanciais</a:t>
            </a:r>
            <a:r>
              <a:rPr lang="gl-E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(tramitadas xuño/xullo 2025)</a:t>
            </a:r>
            <a:endParaRPr lang="gl-ES" sz="2400" dirty="0">
              <a:latin typeface="Roboto Thin" pitchFamily="2" charset="0"/>
              <a:ea typeface="Roboto Thin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8837EDD-934E-F0D9-F30E-E9B68CCA80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118" b="1787"/>
          <a:stretch/>
        </p:blipFill>
        <p:spPr>
          <a:xfrm>
            <a:off x="201408" y="2254165"/>
            <a:ext cx="5602533" cy="3600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9088283-444C-AF6B-D104-BC0615CBEB8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832" b="2842"/>
          <a:stretch/>
        </p:blipFill>
        <p:spPr>
          <a:xfrm>
            <a:off x="5446645" y="2254165"/>
            <a:ext cx="6590422" cy="244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Marcador de contenido 1">
            <a:extLst>
              <a:ext uri="{FF2B5EF4-FFF2-40B4-BE49-F238E27FC236}">
                <a16:creationId xmlns:a16="http://schemas.microsoft.com/office/drawing/2014/main" id="{F6F47BCB-787C-463D-875D-1880CA03815A}"/>
              </a:ext>
            </a:extLst>
          </p:cNvPr>
          <p:cNvSpPr txBox="1">
            <a:spLocks/>
          </p:cNvSpPr>
          <p:nvPr/>
        </p:nvSpPr>
        <p:spPr>
          <a:xfrm>
            <a:off x="380471" y="1111697"/>
            <a:ext cx="11431057" cy="46166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Situación dos programas de verificación/acreditación/</a:t>
            </a:r>
            <a:r>
              <a:rPr lang="gl-ES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MODIFICACIÓN</a:t>
            </a: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/seguimento</a:t>
            </a:r>
            <a:r>
              <a:rPr lang="gl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419856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>
                <a:solidFill>
                  <a:schemeClr val="bg1"/>
                </a:solidFill>
              </a:rPr>
              <a:t>2. Informe da Presidencia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8BA8497-24E0-0A7C-343F-19F22C340B6D}"/>
              </a:ext>
            </a:extLst>
          </p:cNvPr>
          <p:cNvSpPr txBox="1"/>
          <p:nvPr/>
        </p:nvSpPr>
        <p:spPr>
          <a:xfrm>
            <a:off x="1522822" y="2203680"/>
            <a:ext cx="932377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 </a:t>
            </a:r>
            <a:r>
              <a:rPr lang="es-ES" sz="1800" b="1" u="sng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- PD non interuniversitarios (</a:t>
            </a:r>
            <a:r>
              <a:rPr lang="es-ES" sz="1800" b="1" u="sng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responsabilidade</a:t>
            </a:r>
            <a:r>
              <a:rPr lang="es-ES" sz="1800" b="1" u="sng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da </a:t>
            </a:r>
            <a:r>
              <a:rPr lang="es-ES" sz="1800" b="1" u="sng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Universidade</a:t>
            </a:r>
            <a:r>
              <a:rPr lang="es-ES" sz="1800" b="1" u="sng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de Vigo)</a:t>
            </a:r>
            <a:r>
              <a:rPr lang="es-ES" sz="1800" b="1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: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Ciencia e </a:t>
            </a: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tecnoloxía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agroalimentaria (2º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Comunicación 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(2º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Creación e investigación en arte contemporánea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(2º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Enxeñaría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química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(2º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Xestión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e resolución de </a:t>
            </a: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conflitos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. Menores, familia e </a:t>
            </a: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xustiza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terapéutica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(2º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F0D9A42-8A71-920B-9052-7352016AB324}"/>
              </a:ext>
            </a:extLst>
          </p:cNvPr>
          <p:cNvSpPr txBox="1"/>
          <p:nvPr/>
        </p:nvSpPr>
        <p:spPr>
          <a:xfrm>
            <a:off x="1462273" y="4131813"/>
            <a:ext cx="926745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 </a:t>
            </a:r>
            <a:r>
              <a:rPr lang="es-ES" sz="1800" b="1" u="sng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- PD interuniversitarios (</a:t>
            </a:r>
            <a:r>
              <a:rPr lang="es-ES" sz="1800" b="1" u="sng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responsabilidade</a:t>
            </a:r>
            <a:r>
              <a:rPr lang="es-ES" sz="1800" b="1" u="sng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da </a:t>
            </a:r>
            <a:r>
              <a:rPr lang="es-ES" sz="1800" b="1" u="sng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Universidade</a:t>
            </a:r>
            <a:r>
              <a:rPr lang="es-ES" sz="1800" b="1" u="sng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de Vigo)</a:t>
            </a:r>
            <a:r>
              <a:rPr lang="es-ES" sz="1800" b="1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: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Biotecnoloxía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avanzada (UVI + 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UDC) (2º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Ciencias </a:t>
            </a: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sociais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e </a:t>
            </a: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envellecemento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(UVI + USC + UDC + UPOR + 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UTAD) (1º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Equidade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e innovación en educación (UVI + USC + UDC + UCAN + 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UOV) (2º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Estudos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literarios (UVI + 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UDC) (2º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Xeotecnoloxías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aplicadas á </a:t>
            </a: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construción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, </a:t>
            </a: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enerxía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e industria (UVI + 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USAL) (2º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Marcador de contenido 1">
            <a:extLst>
              <a:ext uri="{FF2B5EF4-FFF2-40B4-BE49-F238E27FC236}">
                <a16:creationId xmlns:a16="http://schemas.microsoft.com/office/drawing/2014/main" id="{161EF691-7346-0AA6-1E80-137A5FAEB988}"/>
              </a:ext>
            </a:extLst>
          </p:cNvPr>
          <p:cNvSpPr txBox="1">
            <a:spLocks/>
          </p:cNvSpPr>
          <p:nvPr/>
        </p:nvSpPr>
        <p:spPr>
          <a:xfrm>
            <a:off x="380471" y="1117307"/>
            <a:ext cx="11431057" cy="46166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Situación dos programas de verificación/acreditación/modificación/</a:t>
            </a:r>
            <a:r>
              <a:rPr lang="gl-ES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SEGUIMENTO</a:t>
            </a:r>
            <a:r>
              <a:rPr lang="gl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</a:t>
            </a:r>
          </a:p>
        </p:txBody>
      </p:sp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8B26005A-7A8A-4DB4-15F0-F0E1478A2E3D}"/>
              </a:ext>
            </a:extLst>
          </p:cNvPr>
          <p:cNvSpPr txBox="1">
            <a:spLocks/>
          </p:cNvSpPr>
          <p:nvPr/>
        </p:nvSpPr>
        <p:spPr>
          <a:xfrm>
            <a:off x="380471" y="1642337"/>
            <a:ext cx="10981581" cy="46166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4500" fontAlgn="base">
              <a:lnSpc>
                <a:spcPct val="100000"/>
              </a:lnSpc>
              <a:buNone/>
            </a:pPr>
            <a:r>
              <a:rPr lang="gl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* </a:t>
            </a:r>
            <a:r>
              <a:rPr lang="gl-E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Tramitados xuño/xullo 2025</a:t>
            </a:r>
            <a:endParaRPr lang="gl-ES" sz="2400" dirty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427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32139-A3A6-4CC1-3324-ED0E9B5D2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C45155FC-B90F-3E72-B5FD-6C8B9B13B4B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>
                <a:solidFill>
                  <a:schemeClr val="bg1"/>
                </a:solidFill>
              </a:rPr>
              <a:t>2. Informe da Presidencia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51AF01B-AF07-D91B-5E41-F1D4132522A0}"/>
              </a:ext>
            </a:extLst>
          </p:cNvPr>
          <p:cNvSpPr txBox="1"/>
          <p:nvPr/>
        </p:nvSpPr>
        <p:spPr>
          <a:xfrm>
            <a:off x="1473995" y="2413337"/>
            <a:ext cx="942142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s-ES" sz="1800" b="1" u="sng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- PD interuniversitarios </a:t>
            </a:r>
            <a:r>
              <a:rPr lang="es-ES" sz="1800" b="1" u="sng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responsabilidade</a:t>
            </a:r>
            <a:r>
              <a:rPr lang="es-ES" sz="1800" b="1" u="sng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</a:t>
            </a:r>
            <a:r>
              <a:rPr lang="es-ES" sz="1800" b="1" u="sng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doutras</a:t>
            </a:r>
            <a:r>
              <a:rPr lang="es-ES" sz="1800" b="1" u="sng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universidades: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Ciencia e </a:t>
            </a: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tecnoloxía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química (USC + UVI) 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(2º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Endocrinoloxía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(USC + UVI)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(2º ciclo)</a:t>
            </a:r>
            <a:endParaRPr lang="es-ES" sz="1800" dirty="0">
              <a:effectLst/>
              <a:latin typeface="New Baskerville" panose="02020602060200020203" pitchFamily="18" charset="0"/>
              <a:ea typeface="Times New Roman" panose="02020603050405020304" pitchFamily="18" charset="0"/>
              <a:cs typeface="Helvetica Neue"/>
            </a:endParaRPr>
          </a:p>
          <a:p>
            <a:pPr marL="630238" lvl="0" indent="-274638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dirty="0" err="1">
                <a:latin typeface="New Baskerville" panose="02020602060200020203" pitchFamily="18" charset="0"/>
                <a:ea typeface="Times New Roman" panose="02020603050405020304" pitchFamily="18" charset="0"/>
              </a:rPr>
              <a:t>Estudos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</a:rPr>
              <a:t> Ingleses avanzados (USC + UVI + UDC) 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(2º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b="1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Láser, fotónica e visión (USC + UVI + UDC)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(2º ciclo)</a:t>
            </a:r>
            <a:endParaRPr lang="es-ES" sz="1800" b="1" dirty="0">
              <a:effectLst/>
              <a:latin typeface="New Baskerville" panose="02020602060200020203" pitchFamily="18" charset="0"/>
              <a:ea typeface="Times New Roman" panose="02020603050405020304" pitchFamily="18" charset="0"/>
              <a:cs typeface="Helvetica Neue"/>
            </a:endParaRPr>
          </a:p>
          <a:p>
            <a:pPr marL="630238" lvl="0" indent="-274638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Matemáticas e aplicación (USC + UVI + UDC + UPOR + UTAD) 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(1º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b="1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Neurociencia e </a:t>
            </a:r>
            <a:r>
              <a:rPr lang="es-ES" sz="1800" b="1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psicoloxía</a:t>
            </a:r>
            <a:r>
              <a:rPr lang="es-ES" sz="1800" b="1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clínica (USC + UVI + UDC)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(2º ciclo)</a:t>
            </a:r>
            <a:endParaRPr lang="es-ES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0B49AE22-63CA-EB64-A887-0C141934B75F}"/>
              </a:ext>
            </a:extLst>
          </p:cNvPr>
          <p:cNvSpPr txBox="1">
            <a:spLocks/>
          </p:cNvSpPr>
          <p:nvPr/>
        </p:nvSpPr>
        <p:spPr>
          <a:xfrm>
            <a:off x="380471" y="1117307"/>
            <a:ext cx="11431057" cy="46166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Situación dos programas de verificación/acreditación/modificación/</a:t>
            </a:r>
            <a:r>
              <a:rPr lang="gl-ES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SEGUIMENTO</a:t>
            </a:r>
            <a:r>
              <a:rPr lang="gl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</a:t>
            </a:r>
          </a:p>
        </p:txBody>
      </p:sp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E7785C9C-E88C-FE22-18AF-628C6802687D}"/>
              </a:ext>
            </a:extLst>
          </p:cNvPr>
          <p:cNvSpPr txBox="1">
            <a:spLocks/>
          </p:cNvSpPr>
          <p:nvPr/>
        </p:nvSpPr>
        <p:spPr>
          <a:xfrm>
            <a:off x="380471" y="1642337"/>
            <a:ext cx="10981581" cy="46166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4500" fontAlgn="base">
              <a:lnSpc>
                <a:spcPct val="100000"/>
              </a:lnSpc>
              <a:buNone/>
            </a:pPr>
            <a:r>
              <a:rPr lang="gl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* </a:t>
            </a:r>
            <a:r>
              <a:rPr lang="gl-E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Tramitados xuño/xullo 2025</a:t>
            </a:r>
            <a:endParaRPr lang="gl-ES" sz="2400" dirty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733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1CCD5-12F3-4369-F1C9-BFD44CEA5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D9EE284C-8195-D1A1-E5F3-8814BDA848C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>
                <a:solidFill>
                  <a:schemeClr val="bg1"/>
                </a:solidFill>
              </a:rPr>
              <a:t>2. Informe da Presidencia</a:t>
            </a: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1A419E84-8E5F-E2B7-B183-24659D051608}"/>
              </a:ext>
            </a:extLst>
          </p:cNvPr>
          <p:cNvGrpSpPr>
            <a:grpSpLocks noChangeAspect="1"/>
          </p:cNvGrpSpPr>
          <p:nvPr/>
        </p:nvGrpSpPr>
        <p:grpSpPr>
          <a:xfrm>
            <a:off x="263660" y="2314369"/>
            <a:ext cx="4642234" cy="2520000"/>
            <a:chOff x="431955" y="1330505"/>
            <a:chExt cx="6324132" cy="3433000"/>
          </a:xfrm>
        </p:grpSpPr>
        <p:pic>
          <p:nvPicPr>
            <p:cNvPr id="9" name="Imagen 8" descr="Texto&#10;&#10;El contenido generado por IA puede ser incorrecto.">
              <a:extLst>
                <a:ext uri="{FF2B5EF4-FFF2-40B4-BE49-F238E27FC236}">
                  <a16:creationId xmlns:a16="http://schemas.microsoft.com/office/drawing/2014/main" id="{C15ACAB4-FF9C-3BB5-86E3-AEF724AC7AC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1955" y="1330505"/>
              <a:ext cx="6324132" cy="3433000"/>
            </a:xfrm>
            <a:prstGeom prst="rect">
              <a:avLst/>
            </a:prstGeom>
          </p:spPr>
        </p:pic>
        <p:pic>
          <p:nvPicPr>
            <p:cNvPr id="11" name="Imagen 10" descr="Logotipo, nombre de la empresa&#10;&#10;El contenido generado por IA puede ser incorrecto.">
              <a:extLst>
                <a:ext uri="{FF2B5EF4-FFF2-40B4-BE49-F238E27FC236}">
                  <a16:creationId xmlns:a16="http://schemas.microsoft.com/office/drawing/2014/main" id="{666EB6E9-D4C9-30F9-0335-C5F7DA078E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17827" y="3800346"/>
              <a:ext cx="1071805" cy="763030"/>
            </a:xfrm>
            <a:prstGeom prst="rect">
              <a:avLst/>
            </a:prstGeom>
          </p:spPr>
        </p:pic>
      </p:grpSp>
      <p:pic>
        <p:nvPicPr>
          <p:cNvPr id="14" name="Imagen 13" descr="Tabla&#10;&#10;El contenido generado por IA puede ser incorrecto.">
            <a:extLst>
              <a:ext uri="{FF2B5EF4-FFF2-40B4-BE49-F238E27FC236}">
                <a16:creationId xmlns:a16="http://schemas.microsoft.com/office/drawing/2014/main" id="{EE2D8668-1BED-E754-FF78-B97FC90BC7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117" t="16646"/>
          <a:stretch>
            <a:fillRect/>
          </a:stretch>
        </p:blipFill>
        <p:spPr>
          <a:xfrm>
            <a:off x="5020785" y="1890508"/>
            <a:ext cx="6966531" cy="3961016"/>
          </a:xfrm>
          <a:prstGeom prst="rect">
            <a:avLst/>
          </a:prstGeom>
        </p:spPr>
      </p:pic>
      <p:pic>
        <p:nvPicPr>
          <p:cNvPr id="15" name="Imagen 14" descr="Tabla&#10;&#10;El contenido generado por IA puede ser incorrecto.">
            <a:extLst>
              <a:ext uri="{FF2B5EF4-FFF2-40B4-BE49-F238E27FC236}">
                <a16:creationId xmlns:a16="http://schemas.microsoft.com/office/drawing/2014/main" id="{14FAAE9E-F115-1C0D-099C-C641E1A6CB4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6130" b="87368"/>
          <a:stretch>
            <a:fillRect/>
          </a:stretch>
        </p:blipFill>
        <p:spPr>
          <a:xfrm>
            <a:off x="5381997" y="1290258"/>
            <a:ext cx="6134955" cy="600250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C39D3B13-4439-F888-0DB9-2BB2FB9E75C3}"/>
              </a:ext>
            </a:extLst>
          </p:cNvPr>
          <p:cNvSpPr/>
          <p:nvPr/>
        </p:nvSpPr>
        <p:spPr>
          <a:xfrm>
            <a:off x="9632054" y="5233957"/>
            <a:ext cx="648000" cy="556571"/>
          </a:xfrm>
          <a:prstGeom prst="rect">
            <a:avLst/>
          </a:prstGeom>
          <a:solidFill>
            <a:srgbClr val="FF0000">
              <a:alpha val="10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noProof="0" dirty="0"/>
          </a:p>
        </p:txBody>
      </p:sp>
    </p:spTree>
    <p:extLst>
      <p:ext uri="{BB962C8B-B14F-4D97-AF65-F5344CB8AC3E}">
        <p14:creationId xmlns:p14="http://schemas.microsoft.com/office/powerpoint/2010/main" val="33628146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5D1BA-BBC0-3B75-EB3E-F9CAAD794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>
            <a:extLst>
              <a:ext uri="{FF2B5EF4-FFF2-40B4-BE49-F238E27FC236}">
                <a16:creationId xmlns:a16="http://schemas.microsoft.com/office/drawing/2014/main" id="{753F427D-CD9D-0806-985A-DBDC06338A7D}"/>
              </a:ext>
            </a:extLst>
          </p:cNvPr>
          <p:cNvSpPr txBox="1">
            <a:spLocks/>
          </p:cNvSpPr>
          <p:nvPr/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gl-ES" sz="4000" noProof="0" dirty="0">
                <a:solidFill>
                  <a:schemeClr val="bg1"/>
                </a:solidFill>
              </a:rPr>
              <a:t>2. Informe da Presidencia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61D8166F-D4FA-7A0D-CFFB-0082F67422DF}"/>
              </a:ext>
            </a:extLst>
          </p:cNvPr>
          <p:cNvGrpSpPr>
            <a:grpSpLocks noChangeAspect="1"/>
          </p:cNvGrpSpPr>
          <p:nvPr/>
        </p:nvGrpSpPr>
        <p:grpSpPr>
          <a:xfrm>
            <a:off x="263660" y="2314369"/>
            <a:ext cx="4642234" cy="2520000"/>
            <a:chOff x="431955" y="1330505"/>
            <a:chExt cx="6324132" cy="3433000"/>
          </a:xfrm>
        </p:grpSpPr>
        <p:pic>
          <p:nvPicPr>
            <p:cNvPr id="6" name="Imagen 5" descr="Texto&#10;&#10;El contenido generado por IA puede ser incorrecto.">
              <a:extLst>
                <a:ext uri="{FF2B5EF4-FFF2-40B4-BE49-F238E27FC236}">
                  <a16:creationId xmlns:a16="http://schemas.microsoft.com/office/drawing/2014/main" id="{201889FE-CCB9-745E-7842-DC51621958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1955" y="1330505"/>
              <a:ext cx="6324132" cy="3433000"/>
            </a:xfrm>
            <a:prstGeom prst="rect">
              <a:avLst/>
            </a:prstGeom>
          </p:spPr>
        </p:pic>
        <p:pic>
          <p:nvPicPr>
            <p:cNvPr id="7" name="Imagen 6" descr="Logotipo, nombre de la empresa&#10;&#10;El contenido generado por IA puede ser incorrecto.">
              <a:extLst>
                <a:ext uri="{FF2B5EF4-FFF2-40B4-BE49-F238E27FC236}">
                  <a16:creationId xmlns:a16="http://schemas.microsoft.com/office/drawing/2014/main" id="{3DF68F02-C63E-4822-05E2-530FE3FE8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17827" y="3800346"/>
              <a:ext cx="1071805" cy="763030"/>
            </a:xfrm>
            <a:prstGeom prst="rect">
              <a:avLst/>
            </a:prstGeom>
          </p:spPr>
        </p:pic>
      </p:grpSp>
      <p:pic>
        <p:nvPicPr>
          <p:cNvPr id="9" name="Imagen 8" descr="Tabla&#10;&#10;El contenido generado por IA puede ser incorrecto.">
            <a:extLst>
              <a:ext uri="{FF2B5EF4-FFF2-40B4-BE49-F238E27FC236}">
                <a16:creationId xmlns:a16="http://schemas.microsoft.com/office/drawing/2014/main" id="{891C252E-8D4F-A18C-BFE8-7D836D4CD5A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734" t="56669"/>
          <a:stretch>
            <a:fillRect/>
          </a:stretch>
        </p:blipFill>
        <p:spPr>
          <a:xfrm>
            <a:off x="5413472" y="3042271"/>
            <a:ext cx="6514868" cy="1792098"/>
          </a:xfrm>
          <a:prstGeom prst="rect">
            <a:avLst/>
          </a:prstGeom>
        </p:spPr>
      </p:pic>
      <p:pic>
        <p:nvPicPr>
          <p:cNvPr id="10" name="Imagen 9" descr="Tabla&#10;&#10;El contenido generado por IA puede ser incorrecto.">
            <a:extLst>
              <a:ext uri="{FF2B5EF4-FFF2-40B4-BE49-F238E27FC236}">
                <a16:creationId xmlns:a16="http://schemas.microsoft.com/office/drawing/2014/main" id="{EC08F725-24E9-9D51-D091-E1BD48301AF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3622" b="90534"/>
          <a:stretch>
            <a:fillRect/>
          </a:stretch>
        </p:blipFill>
        <p:spPr>
          <a:xfrm>
            <a:off x="6809393" y="2169009"/>
            <a:ext cx="3543588" cy="391520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48C4A7E8-0376-6579-6788-D211A1483986}"/>
              </a:ext>
            </a:extLst>
          </p:cNvPr>
          <p:cNvSpPr/>
          <p:nvPr/>
        </p:nvSpPr>
        <p:spPr>
          <a:xfrm>
            <a:off x="9704981" y="4207355"/>
            <a:ext cx="648000" cy="556571"/>
          </a:xfrm>
          <a:prstGeom prst="rect">
            <a:avLst/>
          </a:prstGeom>
          <a:solidFill>
            <a:srgbClr val="FF0000">
              <a:alpha val="10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noProof="0" dirty="0"/>
          </a:p>
        </p:txBody>
      </p:sp>
      <p:pic>
        <p:nvPicPr>
          <p:cNvPr id="13" name="Imagen 12" descr="Tabla&#10;&#10;El contenido generado por IA puede ser incorrecto.">
            <a:extLst>
              <a:ext uri="{FF2B5EF4-FFF2-40B4-BE49-F238E27FC236}">
                <a16:creationId xmlns:a16="http://schemas.microsoft.com/office/drawing/2014/main" id="{16511EED-7079-C149-1A9E-60764C4A061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02" t="20480" r="32661" b="70054"/>
          <a:stretch>
            <a:fillRect/>
          </a:stretch>
        </p:blipFill>
        <p:spPr>
          <a:xfrm>
            <a:off x="6338131" y="2605640"/>
            <a:ext cx="4976868" cy="39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0266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294F60-B390-44C0-7863-722941BB9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>
            <a:extLst>
              <a:ext uri="{FF2B5EF4-FFF2-40B4-BE49-F238E27FC236}">
                <a16:creationId xmlns:a16="http://schemas.microsoft.com/office/drawing/2014/main" id="{32906EE8-E6C5-A562-EE17-9DDB41CB2EFD}"/>
              </a:ext>
            </a:extLst>
          </p:cNvPr>
          <p:cNvSpPr txBox="1">
            <a:spLocks/>
          </p:cNvSpPr>
          <p:nvPr/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gl-ES" sz="4000" noProof="0" dirty="0">
                <a:solidFill>
                  <a:schemeClr val="bg1"/>
                </a:solidFill>
              </a:rPr>
              <a:t>2. Informe da Presidencia</a:t>
            </a:r>
          </a:p>
        </p:txBody>
      </p:sp>
      <p:pic>
        <p:nvPicPr>
          <p:cNvPr id="17" name="Imagen 16" descr="Interfaz de usuario gráfica, Aplicación&#10;&#10;El contenido generado por IA puede ser incorrecto.">
            <a:extLst>
              <a:ext uri="{FF2B5EF4-FFF2-40B4-BE49-F238E27FC236}">
                <a16:creationId xmlns:a16="http://schemas.microsoft.com/office/drawing/2014/main" id="{3BA6E779-DDC9-34A0-D19F-4233FB2446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504" y="1054241"/>
            <a:ext cx="10624991" cy="4971715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4400AB49-2B81-0557-54BB-B7DE4C8E5882}"/>
              </a:ext>
            </a:extLst>
          </p:cNvPr>
          <p:cNvSpPr/>
          <p:nvPr/>
        </p:nvSpPr>
        <p:spPr>
          <a:xfrm>
            <a:off x="605860" y="3483696"/>
            <a:ext cx="10860604" cy="2597343"/>
          </a:xfrm>
          <a:prstGeom prst="rect">
            <a:avLst/>
          </a:prstGeom>
          <a:solidFill>
            <a:srgbClr val="FF0000">
              <a:alpha val="10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noProof="0" dirty="0"/>
          </a:p>
        </p:txBody>
      </p:sp>
    </p:spTree>
    <p:extLst>
      <p:ext uri="{BB962C8B-B14F-4D97-AF65-F5344CB8AC3E}">
        <p14:creationId xmlns:p14="http://schemas.microsoft.com/office/powerpoint/2010/main" val="33857843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88E75-5A10-3C86-FF94-D045BEE7D4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>
            <a:extLst>
              <a:ext uri="{FF2B5EF4-FFF2-40B4-BE49-F238E27FC236}">
                <a16:creationId xmlns:a16="http://schemas.microsoft.com/office/drawing/2014/main" id="{574F64CD-96F4-86CA-0F87-D2237219FCDB}"/>
              </a:ext>
            </a:extLst>
          </p:cNvPr>
          <p:cNvSpPr txBox="1">
            <a:spLocks/>
          </p:cNvSpPr>
          <p:nvPr/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gl-ES" sz="4000" noProof="0" dirty="0">
                <a:solidFill>
                  <a:schemeClr val="bg1"/>
                </a:solidFill>
              </a:rPr>
              <a:t>2. Informe da Presidencia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958EFF31-B9FA-2B4C-1D2A-177E8C9B50CE}"/>
              </a:ext>
            </a:extLst>
          </p:cNvPr>
          <p:cNvGrpSpPr>
            <a:grpSpLocks noChangeAspect="1"/>
          </p:cNvGrpSpPr>
          <p:nvPr/>
        </p:nvGrpSpPr>
        <p:grpSpPr>
          <a:xfrm>
            <a:off x="263660" y="2314369"/>
            <a:ext cx="4642234" cy="2520000"/>
            <a:chOff x="431955" y="1330505"/>
            <a:chExt cx="6324132" cy="3433000"/>
          </a:xfrm>
        </p:grpSpPr>
        <p:pic>
          <p:nvPicPr>
            <p:cNvPr id="6" name="Imagen 5" descr="Texto&#10;&#10;El contenido generado por IA puede ser incorrecto.">
              <a:extLst>
                <a:ext uri="{FF2B5EF4-FFF2-40B4-BE49-F238E27FC236}">
                  <a16:creationId xmlns:a16="http://schemas.microsoft.com/office/drawing/2014/main" id="{828AFC21-D9DD-FDB0-709C-AC2849D6D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1955" y="1330505"/>
              <a:ext cx="6324132" cy="3433000"/>
            </a:xfrm>
            <a:prstGeom prst="rect">
              <a:avLst/>
            </a:prstGeom>
          </p:spPr>
        </p:pic>
        <p:pic>
          <p:nvPicPr>
            <p:cNvPr id="7" name="Imagen 6" descr="Logotipo, nombre de la empresa&#10;&#10;El contenido generado por IA puede ser incorrecto.">
              <a:extLst>
                <a:ext uri="{FF2B5EF4-FFF2-40B4-BE49-F238E27FC236}">
                  <a16:creationId xmlns:a16="http://schemas.microsoft.com/office/drawing/2014/main" id="{CB529111-9590-B682-B651-2F1B7D5852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17827" y="3800346"/>
              <a:ext cx="1071805" cy="763030"/>
            </a:xfrm>
            <a:prstGeom prst="rect">
              <a:avLst/>
            </a:prstGeom>
          </p:spPr>
        </p:pic>
      </p:grpSp>
      <p:pic>
        <p:nvPicPr>
          <p:cNvPr id="15" name="Imagen 14" descr="Texto&#10;&#10;El contenido generado por IA puede ser incorrecto.">
            <a:extLst>
              <a:ext uri="{FF2B5EF4-FFF2-40B4-BE49-F238E27FC236}">
                <a16:creationId xmlns:a16="http://schemas.microsoft.com/office/drawing/2014/main" id="{5BE19052-BB21-A6AA-ACCC-F90A2010E1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6517" y="2954661"/>
            <a:ext cx="6921823" cy="1080000"/>
          </a:xfrm>
          <a:prstGeom prst="rect">
            <a:avLst/>
          </a:prstGeom>
        </p:spPr>
      </p:pic>
      <p:pic>
        <p:nvPicPr>
          <p:cNvPr id="16" name="Imagen 15" descr="Programa de Doctorado en Investigaciￃﾳn en tecnoloxￃﾭas e procesos avanzados en la industria.&#10;&#10;El contenido generado por IA puede ser incorrecto.">
            <a:extLst>
              <a:ext uri="{FF2B5EF4-FFF2-40B4-BE49-F238E27FC236}">
                <a16:creationId xmlns:a16="http://schemas.microsoft.com/office/drawing/2014/main" id="{443EBB0E-D7D4-497E-8F62-5FA992D663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286" y="5019652"/>
            <a:ext cx="11309428" cy="828000"/>
          </a:xfrm>
          <a:prstGeom prst="rect">
            <a:avLst/>
          </a:prstGeom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D2997250-9CA9-389B-EC0F-01F76BE86A0A}"/>
              </a:ext>
            </a:extLst>
          </p:cNvPr>
          <p:cNvSpPr/>
          <p:nvPr/>
        </p:nvSpPr>
        <p:spPr>
          <a:xfrm>
            <a:off x="342199" y="4931029"/>
            <a:ext cx="11483293" cy="1032206"/>
          </a:xfrm>
          <a:prstGeom prst="rect">
            <a:avLst/>
          </a:prstGeom>
          <a:solidFill>
            <a:srgbClr val="FF0000">
              <a:alpha val="10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noProof="0" dirty="0"/>
          </a:p>
        </p:txBody>
      </p:sp>
    </p:spTree>
    <p:extLst>
      <p:ext uri="{BB962C8B-B14F-4D97-AF65-F5344CB8AC3E}">
        <p14:creationId xmlns:p14="http://schemas.microsoft.com/office/powerpoint/2010/main" val="42243770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114A0-3A0E-0858-4E2D-811FA96AE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>
            <a:extLst>
              <a:ext uri="{FF2B5EF4-FFF2-40B4-BE49-F238E27FC236}">
                <a16:creationId xmlns:a16="http://schemas.microsoft.com/office/drawing/2014/main" id="{238F07B8-659D-931B-CE7C-731672E63E9D}"/>
              </a:ext>
            </a:extLst>
          </p:cNvPr>
          <p:cNvSpPr txBox="1">
            <a:spLocks/>
          </p:cNvSpPr>
          <p:nvPr/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gl-ES" sz="4000" noProof="0" dirty="0">
                <a:solidFill>
                  <a:schemeClr val="bg1"/>
                </a:solidFill>
              </a:rPr>
              <a:t>2. Informe da Presidencia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6634C4E1-C9E4-AC85-01B4-AFCBA4633FB4}"/>
              </a:ext>
            </a:extLst>
          </p:cNvPr>
          <p:cNvGrpSpPr>
            <a:grpSpLocks noChangeAspect="1"/>
          </p:cNvGrpSpPr>
          <p:nvPr/>
        </p:nvGrpSpPr>
        <p:grpSpPr>
          <a:xfrm>
            <a:off x="263660" y="2314369"/>
            <a:ext cx="4642234" cy="2520000"/>
            <a:chOff x="431955" y="1330505"/>
            <a:chExt cx="6324132" cy="3433000"/>
          </a:xfrm>
        </p:grpSpPr>
        <p:pic>
          <p:nvPicPr>
            <p:cNvPr id="6" name="Imagen 5" descr="Texto&#10;&#10;El contenido generado por IA puede ser incorrecto.">
              <a:extLst>
                <a:ext uri="{FF2B5EF4-FFF2-40B4-BE49-F238E27FC236}">
                  <a16:creationId xmlns:a16="http://schemas.microsoft.com/office/drawing/2014/main" id="{17E1F433-F855-7FE9-F158-F85BFF67E7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1955" y="1330505"/>
              <a:ext cx="6324132" cy="3433000"/>
            </a:xfrm>
            <a:prstGeom prst="rect">
              <a:avLst/>
            </a:prstGeom>
          </p:spPr>
        </p:pic>
        <p:pic>
          <p:nvPicPr>
            <p:cNvPr id="7" name="Imagen 6" descr="Logotipo, nombre de la empresa&#10;&#10;El contenido generado por IA puede ser incorrecto.">
              <a:extLst>
                <a:ext uri="{FF2B5EF4-FFF2-40B4-BE49-F238E27FC236}">
                  <a16:creationId xmlns:a16="http://schemas.microsoft.com/office/drawing/2014/main" id="{F1063EB3-9D89-9871-C3A1-414C93C7E8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17827" y="3800346"/>
              <a:ext cx="1071805" cy="763030"/>
            </a:xfrm>
            <a:prstGeom prst="rect">
              <a:avLst/>
            </a:prstGeom>
          </p:spPr>
        </p:pic>
      </p:grpSp>
      <p:pic>
        <p:nvPicPr>
          <p:cNvPr id="5" name="Imagen 4" descr="Tabla&#10;&#10;El contenido generado por IA puede ser incorrecto.">
            <a:extLst>
              <a:ext uri="{FF2B5EF4-FFF2-40B4-BE49-F238E27FC236}">
                <a16:creationId xmlns:a16="http://schemas.microsoft.com/office/drawing/2014/main" id="{8674EB50-25FB-3A42-7C48-390AF6103A7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021" t="32471"/>
          <a:stretch>
            <a:fillRect/>
          </a:stretch>
        </p:blipFill>
        <p:spPr>
          <a:xfrm>
            <a:off x="5318106" y="2827694"/>
            <a:ext cx="6467482" cy="2006675"/>
          </a:xfrm>
          <a:prstGeom prst="rect">
            <a:avLst/>
          </a:prstGeom>
        </p:spPr>
      </p:pic>
      <p:pic>
        <p:nvPicPr>
          <p:cNvPr id="2" name="Imagen 1" descr="Tabla&#10;&#10;El contenido generado por IA puede ser incorrecto.">
            <a:extLst>
              <a:ext uri="{FF2B5EF4-FFF2-40B4-BE49-F238E27FC236}">
                <a16:creationId xmlns:a16="http://schemas.microsoft.com/office/drawing/2014/main" id="{6DDDF756-D60E-2C7A-C526-4B61753F41D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66365" b="86596"/>
          <a:stretch>
            <a:fillRect/>
          </a:stretch>
        </p:blipFill>
        <p:spPr>
          <a:xfrm>
            <a:off x="7286108" y="2314369"/>
            <a:ext cx="2530098" cy="398297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B9E1AAB5-03EB-0E70-DDE2-D487BC1A1B27}"/>
              </a:ext>
            </a:extLst>
          </p:cNvPr>
          <p:cNvSpPr/>
          <p:nvPr/>
        </p:nvSpPr>
        <p:spPr>
          <a:xfrm>
            <a:off x="9547903" y="3130269"/>
            <a:ext cx="648000" cy="556571"/>
          </a:xfrm>
          <a:prstGeom prst="rect">
            <a:avLst/>
          </a:prstGeom>
          <a:solidFill>
            <a:srgbClr val="FF0000">
              <a:alpha val="10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noProof="0" dirty="0"/>
          </a:p>
        </p:txBody>
      </p:sp>
    </p:spTree>
    <p:extLst>
      <p:ext uri="{BB962C8B-B14F-4D97-AF65-F5344CB8AC3E}">
        <p14:creationId xmlns:p14="http://schemas.microsoft.com/office/powerpoint/2010/main" val="29834937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50F18-C52D-6EBB-6959-CA50838A0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>
            <a:extLst>
              <a:ext uri="{FF2B5EF4-FFF2-40B4-BE49-F238E27FC236}">
                <a16:creationId xmlns:a16="http://schemas.microsoft.com/office/drawing/2014/main" id="{226ADD5A-9F6B-F1AF-C52A-640333CD8A38}"/>
              </a:ext>
            </a:extLst>
          </p:cNvPr>
          <p:cNvSpPr txBox="1">
            <a:spLocks/>
          </p:cNvSpPr>
          <p:nvPr/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gl-ES" sz="4000" noProof="0" dirty="0">
                <a:solidFill>
                  <a:schemeClr val="bg1"/>
                </a:solidFill>
              </a:rPr>
              <a:t>2. Informe da Presidencia</a:t>
            </a:r>
          </a:p>
        </p:txBody>
      </p:sp>
      <p:pic>
        <p:nvPicPr>
          <p:cNvPr id="10" name="Imagen 9" descr="Tabla&#10;&#10;El contenido generado por IA puede ser incorrecto.">
            <a:extLst>
              <a:ext uri="{FF2B5EF4-FFF2-40B4-BE49-F238E27FC236}">
                <a16:creationId xmlns:a16="http://schemas.microsoft.com/office/drawing/2014/main" id="{92674024-F4A5-615D-57D3-16477EF1DF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668" y="1266254"/>
            <a:ext cx="10868082" cy="4201811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90FED1A8-0841-2010-00A9-DAAAB71CCE99}"/>
              </a:ext>
            </a:extLst>
          </p:cNvPr>
          <p:cNvSpPr/>
          <p:nvPr/>
        </p:nvSpPr>
        <p:spPr>
          <a:xfrm>
            <a:off x="573249" y="3691250"/>
            <a:ext cx="11218583" cy="556571"/>
          </a:xfrm>
          <a:prstGeom prst="rect">
            <a:avLst/>
          </a:prstGeom>
          <a:solidFill>
            <a:srgbClr val="FF0000">
              <a:alpha val="10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noProof="0" dirty="0"/>
          </a:p>
        </p:txBody>
      </p:sp>
    </p:spTree>
    <p:extLst>
      <p:ext uri="{BB962C8B-B14F-4D97-AF65-F5344CB8AC3E}">
        <p14:creationId xmlns:p14="http://schemas.microsoft.com/office/powerpoint/2010/main" val="21753425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A19F6-0D8F-2869-CD5E-092AC616B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074C0005-A523-3C91-5D73-493BE260A73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18458" y="1171714"/>
            <a:ext cx="11132501" cy="461665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Solicitude a ACSUG da certificación da implantación do SGC da EIDO (Xullo 2025)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27EB6A7F-E943-1C35-5C51-958741382F4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Informe da Presidencia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BF57197-D54A-D97E-9397-936D86F88A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0551"/>
          <a:stretch>
            <a:fillRect/>
          </a:stretch>
        </p:blipFill>
        <p:spPr>
          <a:xfrm>
            <a:off x="3282563" y="1716549"/>
            <a:ext cx="5804289" cy="399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555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1617" y="138598"/>
            <a:ext cx="8692738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 err="1">
                <a:solidFill>
                  <a:schemeClr val="bg1"/>
                </a:solidFill>
              </a:rPr>
              <a:t>Orden</a:t>
            </a:r>
            <a:r>
              <a:rPr lang="gl-ES" sz="4000" noProof="0" dirty="0">
                <a:solidFill>
                  <a:schemeClr val="bg1"/>
                </a:solidFill>
              </a:rPr>
              <a:t> do día</a:t>
            </a:r>
          </a:p>
        </p:txBody>
      </p:sp>
      <p:sp>
        <p:nvSpPr>
          <p:cNvPr id="5" name="Rectángulo 4"/>
          <p:cNvSpPr/>
          <p:nvPr/>
        </p:nvSpPr>
        <p:spPr>
          <a:xfrm>
            <a:off x="701336" y="1193897"/>
            <a:ext cx="11239130" cy="4696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360000">
              <a:lnSpc>
                <a:spcPct val="200000"/>
              </a:lnSpc>
              <a:spcBef>
                <a:spcPts val="500"/>
              </a:spcBef>
            </a:pPr>
            <a:r>
              <a:rPr lang="gl-ES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1.	Aprobación, se procede, das actas de sesións anteriores</a:t>
            </a:r>
          </a:p>
          <a:p>
            <a:pPr lvl="0" algn="just" defTabSz="360000">
              <a:lnSpc>
                <a:spcPct val="200000"/>
              </a:lnSpc>
              <a:spcBef>
                <a:spcPts val="500"/>
              </a:spcBef>
            </a:pPr>
            <a:r>
              <a:rPr lang="gl-ES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2.	Informe da presidencia</a:t>
            </a:r>
          </a:p>
          <a:p>
            <a:pPr lvl="0" algn="just" defTabSz="360000">
              <a:lnSpc>
                <a:spcPct val="200000"/>
              </a:lnSpc>
              <a:spcBef>
                <a:spcPts val="500"/>
              </a:spcBef>
            </a:pPr>
            <a:r>
              <a:rPr lang="gl-ES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3.	Informe dos resultados da enquisa de satisfacción dos estudantes de doutoramento 2025</a:t>
            </a:r>
          </a:p>
          <a:p>
            <a:pPr lvl="0" algn="just" defTabSz="360000">
              <a:lnSpc>
                <a:spcPct val="200000"/>
              </a:lnSpc>
              <a:spcBef>
                <a:spcPts val="500"/>
              </a:spcBef>
            </a:pPr>
            <a:r>
              <a:rPr lang="gl-ES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4.	Informe dos resultados da enquisa de satisfacción do Persoal de Administración e Servizos 2025</a:t>
            </a:r>
          </a:p>
          <a:p>
            <a:pPr lvl="0" algn="just" defTabSz="360000">
              <a:lnSpc>
                <a:spcPct val="200000"/>
              </a:lnSpc>
              <a:spcBef>
                <a:spcPts val="500"/>
              </a:spcBef>
            </a:pPr>
            <a:r>
              <a:rPr lang="gl-ES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5.	Seguimento do Proceso de Dirección Estratéxica: Cadro de Mando</a:t>
            </a:r>
          </a:p>
          <a:p>
            <a:pPr lvl="0" algn="just" defTabSz="360000">
              <a:lnSpc>
                <a:spcPct val="200000"/>
              </a:lnSpc>
              <a:spcBef>
                <a:spcPts val="500"/>
              </a:spcBef>
            </a:pPr>
            <a:r>
              <a:rPr lang="gl-ES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6.	Seguimento do Proceso de Xestión das Persoas</a:t>
            </a:r>
          </a:p>
          <a:p>
            <a:pPr lvl="0" algn="just" defTabSz="360000">
              <a:lnSpc>
                <a:spcPct val="200000"/>
              </a:lnSpc>
              <a:spcBef>
                <a:spcPts val="500"/>
              </a:spcBef>
            </a:pPr>
            <a:r>
              <a:rPr lang="gl-ES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7.	Rolda aberta de intervencións</a:t>
            </a:r>
          </a:p>
        </p:txBody>
      </p:sp>
    </p:spTree>
    <p:extLst>
      <p:ext uri="{BB962C8B-B14F-4D97-AF65-F5344CB8AC3E}">
        <p14:creationId xmlns:p14="http://schemas.microsoft.com/office/powerpoint/2010/main" val="21583787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Informe da Presidencia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CE1D1C5-FD27-7CC5-09B7-94CC3FC383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4979" y="1484653"/>
            <a:ext cx="6694372" cy="418734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DB5DFA2-BD53-5207-610C-CC214AAEB9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649" y="1186004"/>
            <a:ext cx="4408168" cy="448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7639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81EF9F2-748E-1EEC-ABCB-608DA1BDF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20" y="2732088"/>
            <a:ext cx="1854200" cy="3073400"/>
          </a:xfrm>
          <a:prstGeom prst="rect">
            <a:avLst/>
          </a:prstGeom>
        </p:spPr>
      </p:pic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2961565" y="1824079"/>
            <a:ext cx="8740416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gl-ES" b="1" noProof="0" dirty="0">
                <a:latin typeface="Roboto Thin" pitchFamily="2" charset="0"/>
                <a:ea typeface="Roboto Thin" pitchFamily="2" charset="0"/>
              </a:rPr>
              <a:t>Informe dos resultados da enquisa de satisfacción dos estudantes de doutoramento 2025</a:t>
            </a:r>
          </a:p>
        </p:txBody>
      </p:sp>
    </p:spTree>
    <p:extLst>
      <p:ext uri="{BB962C8B-B14F-4D97-AF65-F5344CB8AC3E}">
        <p14:creationId xmlns:p14="http://schemas.microsoft.com/office/powerpoint/2010/main" val="30775191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96757" y="930880"/>
            <a:ext cx="10300192" cy="4996240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marL="179388" indent="-179388" fontAlgn="base">
              <a:lnSpc>
                <a:spcPct val="100000"/>
              </a:lnSpc>
              <a:buNone/>
            </a:pP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4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Descrición da medición</a:t>
            </a: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marL="179388" indent="-179388" fontAlgn="base">
              <a:lnSpc>
                <a:spcPct val="100000"/>
              </a:lnSpc>
              <a:buNone/>
            </a:pPr>
            <a:endParaRPr lang="gl-ES" sz="1200" b="1" noProof="0" dirty="0">
              <a:latin typeface="Roboto Thin" pitchFamily="2" charset="0"/>
              <a:ea typeface="Roboto Thin" pitchFamily="2" charset="0"/>
            </a:endParaRPr>
          </a:p>
          <a:p>
            <a:pPr marL="717550" indent="-179388" algn="just" fontAlgn="base">
              <a:lnSpc>
                <a:spcPct val="100000"/>
              </a:lnSpc>
            </a:pP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Obxectivo da avaliación: Obter información útil relativa á satisfacción dos/as </a:t>
            </a:r>
            <a:r>
              <a:rPr lang="gl-ES" sz="2400" b="1" noProof="0" dirty="0" err="1">
                <a:latin typeface="Roboto Thin" pitchFamily="2" charset="0"/>
                <a:ea typeface="Roboto Thin" pitchFamily="2" charset="0"/>
              </a:rPr>
              <a:t>doutorandos</a:t>
            </a: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/as.</a:t>
            </a:r>
          </a:p>
          <a:p>
            <a:pPr marL="717550" indent="-179388" algn="just" fontAlgn="base">
              <a:lnSpc>
                <a:spcPct val="100000"/>
              </a:lnSpc>
            </a:pP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Alcance: </a:t>
            </a:r>
            <a:r>
              <a:rPr lang="gl-ES" sz="2400" b="1" noProof="0" dirty="0" err="1">
                <a:latin typeface="Roboto Thin" pitchFamily="2" charset="0"/>
                <a:ea typeface="Roboto Thin" pitchFamily="2" charset="0"/>
              </a:rPr>
              <a:t>PDs</a:t>
            </a: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 activos adscritos á EIDO (41 PD máis 6 en extinción). </a:t>
            </a:r>
          </a:p>
          <a:p>
            <a:pPr marL="717550" indent="-179388" algn="just" fontAlgn="base">
              <a:lnSpc>
                <a:spcPct val="100000"/>
              </a:lnSpc>
            </a:pP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Poboación avaliada:</a:t>
            </a:r>
          </a:p>
          <a:p>
            <a:pPr marL="536575" indent="803275" algn="just" fontAlgn="base">
              <a:lnSpc>
                <a:spcPct val="100000"/>
              </a:lnSpc>
              <a:buNone/>
            </a:pP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400" b="1" noProof="0" dirty="0" err="1">
                <a:latin typeface="Roboto Thin" pitchFamily="2" charset="0"/>
                <a:ea typeface="Roboto Thin" pitchFamily="2" charset="0"/>
              </a:rPr>
              <a:t>Estudantado</a:t>
            </a: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 matriculado de 1º ano no 2023/24: 407 persoas</a:t>
            </a:r>
          </a:p>
          <a:p>
            <a:pPr marL="536575" indent="803275" algn="just" fontAlgn="base">
              <a:lnSpc>
                <a:spcPct val="100000"/>
              </a:lnSpc>
              <a:buNone/>
            </a:pP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400" b="1" noProof="0" dirty="0" err="1">
                <a:latin typeface="Roboto Thin" pitchFamily="2" charset="0"/>
                <a:ea typeface="Roboto Thin" pitchFamily="2" charset="0"/>
              </a:rPr>
              <a:t>Estudantado</a:t>
            </a: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 matriculado de 3º ano no 2023/24: 275 persoas</a:t>
            </a:r>
          </a:p>
          <a:p>
            <a:pPr marL="717550" indent="-179388" algn="just" fontAlgn="base">
              <a:lnSpc>
                <a:spcPct val="100000"/>
              </a:lnSpc>
            </a:pP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Metodoloxía: Cuestionario en liña (aplicación informática </a:t>
            </a:r>
            <a:r>
              <a:rPr lang="gl-ES" sz="2400" b="1" noProof="0" dirty="0" err="1">
                <a:latin typeface="Roboto Thin" pitchFamily="2" charset="0"/>
                <a:ea typeface="Roboto Thin" pitchFamily="2" charset="0"/>
              </a:rPr>
              <a:t>LimeSurvey</a:t>
            </a: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), programada entre 13/10/2026 e 16/11/2026.</a:t>
            </a:r>
          </a:p>
          <a:p>
            <a:pPr marL="630238" indent="0" algn="just" fontAlgn="base">
              <a:lnSpc>
                <a:spcPct val="100000"/>
              </a:lnSpc>
              <a:buNone/>
            </a:pP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 Non hai cambios no cuestionario en relación ao ano anterior.</a:t>
            </a:r>
          </a:p>
        </p:txBody>
      </p:sp>
      <p:sp>
        <p:nvSpPr>
          <p:cNvPr id="4" name="Título 2">
            <a:extLst>
              <a:ext uri="{FF2B5EF4-FFF2-40B4-BE49-F238E27FC236}">
                <a16:creationId xmlns:a16="http://schemas.microsoft.com/office/drawing/2014/main" id="{A46CEFE8-8FA2-107E-0D94-303D4F9D695D}"/>
              </a:ext>
            </a:extLst>
          </p:cNvPr>
          <p:cNvSpPr txBox="1">
            <a:spLocks/>
          </p:cNvSpPr>
          <p:nvPr/>
        </p:nvSpPr>
        <p:spPr>
          <a:xfrm>
            <a:off x="150124" y="-53265"/>
            <a:ext cx="11923507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1338" indent="-541338"/>
            <a:r>
              <a:rPr lang="gl-ES" sz="4000" noProof="0" dirty="0">
                <a:solidFill>
                  <a:schemeClr val="bg1"/>
                </a:solidFill>
              </a:rPr>
              <a:t>3. </a:t>
            </a:r>
            <a:r>
              <a:rPr lang="gl-ES" sz="2350" noProof="0" dirty="0">
                <a:solidFill>
                  <a:schemeClr val="bg1"/>
                </a:solidFill>
              </a:rPr>
              <a:t>Informe dos resultados da enquisa de satisfacción dos estudantes de doutoramento 2025</a:t>
            </a:r>
            <a:br>
              <a:rPr lang="gl-ES" sz="235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0096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CCC89-488D-12FB-DAE2-252DB67DD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240CB89B-5F0D-A571-2C98-96A9D1B1221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75784" y="1171177"/>
            <a:ext cx="2300581" cy="430887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2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Novidades</a:t>
            </a:r>
            <a:r>
              <a:rPr lang="gl-ES" sz="2200" b="1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:</a:t>
            </a:r>
            <a:endParaRPr lang="gl-ES" sz="1800" b="1" noProof="0" dirty="0">
              <a:latin typeface="Roboto Thin" pitchFamily="2" charset="0"/>
              <a:ea typeface="Roboto Thin" pitchFamily="2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AFE608-A18A-61B6-F7A3-B32347BC8EA6}"/>
              </a:ext>
            </a:extLst>
          </p:cNvPr>
          <p:cNvSpPr txBox="1"/>
          <p:nvPr/>
        </p:nvSpPr>
        <p:spPr>
          <a:xfrm>
            <a:off x="6664172" y="5600941"/>
            <a:ext cx="54094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gl-ES" sz="1000" noProof="0" dirty="0">
                <a:latin typeface="Roboto" pitchFamily="2" charset="0"/>
                <a:ea typeface="Roboto" pitchFamily="2" charset="0"/>
                <a:hlinkClick r:id="rId2"/>
              </a:rPr>
              <a:t>https://www.uvigo.gal/universidade/calidade/novas/enquisa-satisfaccion-estudantado-cos-programas-doutoramento-2025</a:t>
            </a:r>
            <a:endParaRPr lang="gl-ES" sz="1000" noProof="0" dirty="0">
              <a:latin typeface="Roboto" pitchFamily="2" charset="0"/>
              <a:ea typeface="Roboto" pitchFamily="2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9122FB9-972A-19DC-DF0A-15291E6D5D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5433" y="1057004"/>
            <a:ext cx="2875782" cy="445691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n 5" descr="Interfaz de usuario gráfica, Texto, Aplicación&#10;&#10;El contenido generado por IA puede ser incorrecto.">
            <a:extLst>
              <a:ext uri="{FF2B5EF4-FFF2-40B4-BE49-F238E27FC236}">
                <a16:creationId xmlns:a16="http://schemas.microsoft.com/office/drawing/2014/main" id="{D1415B60-7B68-60CF-0BC3-81507AA7F1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6747" y="2019088"/>
            <a:ext cx="5517782" cy="310496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ítulo 2">
            <a:extLst>
              <a:ext uri="{FF2B5EF4-FFF2-40B4-BE49-F238E27FC236}">
                <a16:creationId xmlns:a16="http://schemas.microsoft.com/office/drawing/2014/main" id="{9EA3891A-ABBC-4B57-38AD-CEF809BE2226}"/>
              </a:ext>
            </a:extLst>
          </p:cNvPr>
          <p:cNvSpPr txBox="1">
            <a:spLocks/>
          </p:cNvSpPr>
          <p:nvPr/>
        </p:nvSpPr>
        <p:spPr>
          <a:xfrm>
            <a:off x="150124" y="-53265"/>
            <a:ext cx="11923507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1338" indent="-541338"/>
            <a:r>
              <a:rPr lang="gl-ES" sz="4000" noProof="0" dirty="0">
                <a:solidFill>
                  <a:schemeClr val="bg1"/>
                </a:solidFill>
              </a:rPr>
              <a:t>3. </a:t>
            </a:r>
            <a:r>
              <a:rPr lang="gl-ES" sz="2350" noProof="0" dirty="0">
                <a:solidFill>
                  <a:schemeClr val="bg1"/>
                </a:solidFill>
              </a:rPr>
              <a:t>Informe dos resultados da enquisa de satisfacción dos estudantes de doutoramento 2025</a:t>
            </a:r>
            <a:br>
              <a:rPr lang="gl-ES" sz="235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9994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 txBox="1">
            <a:spLocks/>
          </p:cNvSpPr>
          <p:nvPr/>
        </p:nvSpPr>
        <p:spPr>
          <a:xfrm>
            <a:off x="680695" y="1104991"/>
            <a:ext cx="5504014" cy="46166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4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resultados</a:t>
            </a: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: Participación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2450E2FE-F2FD-4C8C-A0D1-D6BFF01704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4709" y="1831484"/>
            <a:ext cx="5783567" cy="396000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C524A61F-86B7-FC18-8221-3A5C81873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602" y="1831484"/>
            <a:ext cx="5555690" cy="3960000"/>
          </a:xfrm>
          <a:prstGeom prst="rect">
            <a:avLst/>
          </a:prstGeom>
        </p:spPr>
      </p:pic>
      <p:sp>
        <p:nvSpPr>
          <p:cNvPr id="2" name="Título 2">
            <a:extLst>
              <a:ext uri="{FF2B5EF4-FFF2-40B4-BE49-F238E27FC236}">
                <a16:creationId xmlns:a16="http://schemas.microsoft.com/office/drawing/2014/main" id="{8399933F-55CA-CFB1-7626-CAB2056FE1BD}"/>
              </a:ext>
            </a:extLst>
          </p:cNvPr>
          <p:cNvSpPr txBox="1">
            <a:spLocks/>
          </p:cNvSpPr>
          <p:nvPr/>
        </p:nvSpPr>
        <p:spPr>
          <a:xfrm>
            <a:off x="150124" y="-53265"/>
            <a:ext cx="11923507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1338" indent="-541338"/>
            <a:r>
              <a:rPr lang="gl-ES" sz="4000" noProof="0" dirty="0">
                <a:solidFill>
                  <a:schemeClr val="bg1"/>
                </a:solidFill>
              </a:rPr>
              <a:t>3. </a:t>
            </a:r>
            <a:r>
              <a:rPr lang="gl-ES" sz="2350" noProof="0" dirty="0">
                <a:solidFill>
                  <a:schemeClr val="bg1"/>
                </a:solidFill>
              </a:rPr>
              <a:t>Informe dos resultados da enquisa de satisfacción dos estudantes de doutoramento 2025</a:t>
            </a:r>
            <a:br>
              <a:rPr lang="gl-ES" sz="235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3853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 txBox="1">
            <a:spLocks/>
          </p:cNvSpPr>
          <p:nvPr/>
        </p:nvSpPr>
        <p:spPr>
          <a:xfrm>
            <a:off x="817595" y="1464359"/>
            <a:ext cx="10588563" cy="3929281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resultados</a:t>
            </a: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: Participación global</a:t>
            </a:r>
          </a:p>
          <a:p>
            <a:pPr marL="0" indent="0" fontAlgn="base">
              <a:lnSpc>
                <a:spcPct val="100000"/>
              </a:lnSpc>
              <a:buNone/>
            </a:pPr>
            <a:endParaRPr lang="gl-ES" sz="2400" b="1" noProof="0" dirty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1º ano: Lixeiro aumento en relación á medición anterior (2024), con tendencia á estabilización en valores elevados superiores ao 50%.</a:t>
            </a:r>
            <a:br>
              <a:rPr lang="gl-ES" sz="2400" b="1" noProof="0" dirty="0">
                <a:latin typeface="Roboto Thin" pitchFamily="2" charset="0"/>
                <a:ea typeface="Roboto Thin" pitchFamily="2" charset="0"/>
              </a:rPr>
            </a:b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              [208 respostas efectivas dunha poboación de 407]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3º ano: Na liña de anos anteriores, participación arredor de 5 puntos inferior a 1º ano, con tendencia a estabilizar en valores elevados do 45%</a:t>
            </a:r>
            <a:br>
              <a:rPr lang="gl-ES" sz="2400" b="1" noProof="0" dirty="0">
                <a:latin typeface="Roboto Thin" pitchFamily="2" charset="0"/>
                <a:ea typeface="Roboto Thin" pitchFamily="2" charset="0"/>
              </a:rPr>
            </a:b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              [121 respostas efectivas dunha poboación de 275]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Os valores históricos mantense relativamente estables</a:t>
            </a:r>
          </a:p>
        </p:txBody>
      </p:sp>
      <p:sp>
        <p:nvSpPr>
          <p:cNvPr id="2" name="Título 2">
            <a:extLst>
              <a:ext uri="{FF2B5EF4-FFF2-40B4-BE49-F238E27FC236}">
                <a16:creationId xmlns:a16="http://schemas.microsoft.com/office/drawing/2014/main" id="{5BB54B80-CF44-8D7A-616D-0A4F1029A300}"/>
              </a:ext>
            </a:extLst>
          </p:cNvPr>
          <p:cNvSpPr txBox="1">
            <a:spLocks/>
          </p:cNvSpPr>
          <p:nvPr/>
        </p:nvSpPr>
        <p:spPr>
          <a:xfrm>
            <a:off x="150124" y="-53265"/>
            <a:ext cx="11923507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1338" indent="-541338"/>
            <a:r>
              <a:rPr lang="gl-ES" sz="4000" noProof="0" dirty="0">
                <a:solidFill>
                  <a:schemeClr val="bg1"/>
                </a:solidFill>
              </a:rPr>
              <a:t>3. </a:t>
            </a:r>
            <a:r>
              <a:rPr lang="gl-ES" sz="2350" noProof="0" dirty="0">
                <a:solidFill>
                  <a:schemeClr val="bg1"/>
                </a:solidFill>
              </a:rPr>
              <a:t>Informe dos resultados da enquisa de satisfacción dos estudantes de doutoramento 2025</a:t>
            </a:r>
            <a:br>
              <a:rPr lang="gl-ES" sz="235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4948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93596" y="1102722"/>
            <a:ext cx="10498329" cy="4652556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2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resultados</a:t>
            </a:r>
            <a:r>
              <a:rPr lang="gl-ES" sz="2200" b="1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: </a:t>
            </a:r>
            <a:r>
              <a:rPr lang="gl-ES" sz="2200" b="1" noProof="0" dirty="0">
                <a:latin typeface="Roboto Thin" pitchFamily="2" charset="0"/>
                <a:ea typeface="Roboto Thin" pitchFamily="2" charset="0"/>
              </a:rPr>
              <a:t>Participación por programas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noProof="0" dirty="0">
                <a:latin typeface="Roboto Thin" pitchFamily="2" charset="0"/>
                <a:ea typeface="Roboto Thin" pitchFamily="2" charset="0"/>
              </a:rPr>
              <a:t>A segregación por PD debe considerar o baixo rango de poboación dos participantes en cada PD 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noProof="0" dirty="0">
                <a:latin typeface="Roboto Thin" pitchFamily="2" charset="0"/>
                <a:ea typeface="Roboto Thin" pitchFamily="2" charset="0"/>
              </a:rPr>
              <a:t>Superan o límite do 35% (valor de participación aceptable):</a:t>
            </a:r>
          </a:p>
          <a:p>
            <a:pPr marL="1076325" indent="0" fontAlgn="base">
              <a:lnSpc>
                <a:spcPct val="100000"/>
              </a:lnSpc>
              <a:buNone/>
            </a:pP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31 dos 40 PD (77,5%) con matrícula en 1º ano e 25 dos 40 PD (62,5%) con matrícula en 3º ano</a:t>
            </a:r>
            <a:br>
              <a:rPr lang="gl-ES" sz="1600" b="1" noProof="0" dirty="0">
                <a:latin typeface="Roboto Thin" pitchFamily="2" charset="0"/>
                <a:ea typeface="Roboto Thin" pitchFamily="2" charset="0"/>
              </a:rPr>
            </a:b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Supón unha lixeira mellora en ambos casos respecto de 2024.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noProof="0" dirty="0">
                <a:latin typeface="Roboto Thin" pitchFamily="2" charset="0"/>
                <a:ea typeface="Roboto Thin" pitchFamily="2" charset="0"/>
              </a:rPr>
              <a:t>Alta participación (igual ou superior ao 75%):</a:t>
            </a:r>
          </a:p>
          <a:p>
            <a:pPr marL="1076325" indent="0" fontAlgn="base">
              <a:lnSpc>
                <a:spcPct val="100000"/>
              </a:lnSpc>
              <a:buNone/>
            </a:pP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En 1º e 3º ano os PD Ecosistemas Terrestres, Usos Sustentables e Implicacións Ambientais e PD Turismo. En 1º ano os PD Sistemas de Software, PD Tradución e </a:t>
            </a:r>
            <a:r>
              <a:rPr lang="gl-ES" sz="1600" b="1" noProof="0" dirty="0" err="1">
                <a:latin typeface="Roboto Thin" pitchFamily="2" charset="0"/>
                <a:ea typeface="Roboto Thin" pitchFamily="2" charset="0"/>
              </a:rPr>
              <a:t>Paratradución</a:t>
            </a: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, PD Estudos Ingleses Avanzados, PD Análise Económica, e PD </a:t>
            </a:r>
            <a:r>
              <a:rPr lang="gl-ES" sz="1600" b="1" noProof="0" dirty="0" err="1">
                <a:latin typeface="Roboto Thin" pitchFamily="2" charset="0"/>
                <a:ea typeface="Roboto Thin" pitchFamily="2" charset="0"/>
              </a:rPr>
              <a:t>Xeotecnoloxías</a:t>
            </a: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 Aplicadas. En 3º ano os PD Láser, </a:t>
            </a:r>
            <a:r>
              <a:rPr lang="gl-ES" sz="1600" b="1" noProof="0" dirty="0" err="1">
                <a:latin typeface="Roboto Thin" pitchFamily="2" charset="0"/>
                <a:ea typeface="Roboto Thin" pitchFamily="2" charset="0"/>
              </a:rPr>
              <a:t>Fotónica</a:t>
            </a: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 e Visión, PD Equidade, PD Educación, Deporte e Saúde, PD Comunicación, e PD Protección do Patrimonio. En xeral, case todos con bos resultados históricos.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noProof="0" dirty="0">
                <a:latin typeface="Roboto Thin" pitchFamily="2" charset="0"/>
                <a:ea typeface="Roboto Thin" pitchFamily="2" charset="0"/>
              </a:rPr>
              <a:t>Nula participación:</a:t>
            </a:r>
          </a:p>
          <a:p>
            <a:pPr marL="1076325" indent="0" fontAlgn="base">
              <a:lnSpc>
                <a:spcPct val="100000"/>
              </a:lnSpc>
              <a:buNone/>
            </a:pP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PD Estatística e Investigación Operativa en 1º e 3º, o PD </a:t>
            </a:r>
            <a:r>
              <a:rPr lang="gl-ES" sz="1600" b="1" noProof="0" dirty="0" err="1">
                <a:latin typeface="Roboto Thin" pitchFamily="2" charset="0"/>
                <a:ea typeface="Roboto Thin" pitchFamily="2" charset="0"/>
              </a:rPr>
              <a:t>Neurociencia</a:t>
            </a: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 e Psicoloxía Clínica, , PD Matemáticas e Aplicacións en 1º e o PD Estudos Literarios e PD Tradución e </a:t>
            </a:r>
            <a:r>
              <a:rPr lang="gl-ES" sz="1600" b="1" noProof="0" dirty="0" err="1">
                <a:latin typeface="Roboto Thin" pitchFamily="2" charset="0"/>
                <a:ea typeface="Roboto Thin" pitchFamily="2" charset="0"/>
              </a:rPr>
              <a:t>Paratradución</a:t>
            </a: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, en 3º</a:t>
            </a:r>
          </a:p>
        </p:txBody>
      </p:sp>
      <p:sp>
        <p:nvSpPr>
          <p:cNvPr id="4" name="Título 2">
            <a:extLst>
              <a:ext uri="{FF2B5EF4-FFF2-40B4-BE49-F238E27FC236}">
                <a16:creationId xmlns:a16="http://schemas.microsoft.com/office/drawing/2014/main" id="{D17EF7C7-2436-D4F4-64BA-6F5D30E30639}"/>
              </a:ext>
            </a:extLst>
          </p:cNvPr>
          <p:cNvSpPr txBox="1">
            <a:spLocks/>
          </p:cNvSpPr>
          <p:nvPr/>
        </p:nvSpPr>
        <p:spPr>
          <a:xfrm>
            <a:off x="150124" y="-53265"/>
            <a:ext cx="11923507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1338" indent="-541338"/>
            <a:r>
              <a:rPr lang="gl-ES" sz="4000" noProof="0" dirty="0">
                <a:solidFill>
                  <a:schemeClr val="bg1"/>
                </a:solidFill>
              </a:rPr>
              <a:t>3. </a:t>
            </a:r>
            <a:r>
              <a:rPr lang="gl-ES" sz="2350" noProof="0" dirty="0">
                <a:solidFill>
                  <a:schemeClr val="bg1"/>
                </a:solidFill>
              </a:rPr>
              <a:t>Informe dos resultados da enquisa de satisfacción dos estudantes de doutoramento 2025</a:t>
            </a:r>
            <a:br>
              <a:rPr lang="gl-ES" sz="235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4723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 txBox="1">
            <a:spLocks/>
          </p:cNvSpPr>
          <p:nvPr/>
        </p:nvSpPr>
        <p:spPr>
          <a:xfrm>
            <a:off x="680695" y="1104991"/>
            <a:ext cx="5504014" cy="46166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4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resultados</a:t>
            </a: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: Satisfacción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140C5F6-8346-46C8-99ED-96D1B03665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471" y="2160861"/>
            <a:ext cx="5920238" cy="3060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3C23788-D42F-88BB-076A-B8834C99D9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1141" y="2160861"/>
            <a:ext cx="5506621" cy="3060000"/>
          </a:xfrm>
          <a:prstGeom prst="rect">
            <a:avLst/>
          </a:prstGeom>
        </p:spPr>
      </p:pic>
      <p:sp>
        <p:nvSpPr>
          <p:cNvPr id="2" name="Título 2">
            <a:extLst>
              <a:ext uri="{FF2B5EF4-FFF2-40B4-BE49-F238E27FC236}">
                <a16:creationId xmlns:a16="http://schemas.microsoft.com/office/drawing/2014/main" id="{89A30252-2DDF-B091-0444-B1FB7533BB1F}"/>
              </a:ext>
            </a:extLst>
          </p:cNvPr>
          <p:cNvSpPr txBox="1">
            <a:spLocks/>
          </p:cNvSpPr>
          <p:nvPr/>
        </p:nvSpPr>
        <p:spPr>
          <a:xfrm>
            <a:off x="150124" y="-53265"/>
            <a:ext cx="11923507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1338" indent="-541338"/>
            <a:r>
              <a:rPr lang="gl-ES" sz="4000" noProof="0" dirty="0">
                <a:solidFill>
                  <a:schemeClr val="bg1"/>
                </a:solidFill>
              </a:rPr>
              <a:t>3. </a:t>
            </a:r>
            <a:r>
              <a:rPr lang="gl-ES" sz="2350" noProof="0" dirty="0">
                <a:solidFill>
                  <a:schemeClr val="bg1"/>
                </a:solidFill>
              </a:rPr>
              <a:t>Informe dos resultados da enquisa de satisfacción dos estudantes de doutoramento 2025</a:t>
            </a:r>
            <a:br>
              <a:rPr lang="gl-ES" sz="235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6748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 txBox="1">
            <a:spLocks/>
          </p:cNvSpPr>
          <p:nvPr/>
        </p:nvSpPr>
        <p:spPr>
          <a:xfrm>
            <a:off x="1209861" y="1030907"/>
            <a:ext cx="10039350" cy="479618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resultados</a:t>
            </a: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: Satisfacción global</a:t>
            </a:r>
          </a:p>
          <a:p>
            <a:pPr marL="0" indent="0" fontAlgn="base">
              <a:lnSpc>
                <a:spcPct val="100000"/>
              </a:lnSpc>
              <a:buNone/>
            </a:pPr>
            <a:endParaRPr lang="gl-ES" sz="2400" b="1" noProof="0" dirty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1º ano: Estabilizase a tendencia á mellora (4,13 → 4,18)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3º ano: Tamén hai una tendencia á mellora (3,93 → 3,96) 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Ambos valores están por riba do obxectivo de calidade 2025 (3,95) 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Desde o curso 2019/20, os resultados móvense arredor do 4,15 (1º)  e 3,90 (3º) (</a:t>
            </a:r>
            <a:r>
              <a:rPr lang="gl-ES" sz="2400" b="1" i="1" noProof="0" dirty="0">
                <a:latin typeface="Roboto Thin" pitchFamily="2" charset="0"/>
                <a:ea typeface="Roboto Thin" pitchFamily="2" charset="0"/>
              </a:rPr>
              <a:t>Satisfactorio</a:t>
            </a: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 e </a:t>
            </a:r>
            <a:r>
              <a:rPr lang="gl-ES" sz="2400" b="1" i="1" noProof="0" dirty="0">
                <a:latin typeface="Roboto Thin" pitchFamily="2" charset="0"/>
                <a:ea typeface="Roboto Thin" pitchFamily="2" charset="0"/>
              </a:rPr>
              <a:t>Aceptable</a:t>
            </a: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 preto de </a:t>
            </a:r>
            <a:r>
              <a:rPr lang="gl-ES" sz="2400" b="1" i="1" noProof="0" dirty="0">
                <a:latin typeface="Roboto Thin" pitchFamily="2" charset="0"/>
                <a:ea typeface="Roboto Thin" pitchFamily="2" charset="0"/>
              </a:rPr>
              <a:t>Satisfactorio</a:t>
            </a: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, respectivamente, na escala de valoración), o que indica un </a:t>
            </a:r>
            <a:r>
              <a:rPr lang="gl-ES" sz="2400" b="1" noProof="0" dirty="0" err="1">
                <a:latin typeface="Roboto Thin" pitchFamily="2" charset="0"/>
                <a:ea typeface="Roboto Thin" pitchFamily="2" charset="0"/>
              </a:rPr>
              <a:t>posicionamento</a:t>
            </a: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 na zona positiva da escala de valoración–área de satisfacción. Dende a primeira enquisa no ano 2015/2016, as melloras sitúanse en torno ao 15% (1º) e 12 % (3º).</a:t>
            </a:r>
          </a:p>
        </p:txBody>
      </p:sp>
      <p:sp>
        <p:nvSpPr>
          <p:cNvPr id="2" name="Título 2">
            <a:extLst>
              <a:ext uri="{FF2B5EF4-FFF2-40B4-BE49-F238E27FC236}">
                <a16:creationId xmlns:a16="http://schemas.microsoft.com/office/drawing/2014/main" id="{27DB6362-8161-092B-4D3E-2E9BA7C12AA6}"/>
              </a:ext>
            </a:extLst>
          </p:cNvPr>
          <p:cNvSpPr txBox="1">
            <a:spLocks/>
          </p:cNvSpPr>
          <p:nvPr/>
        </p:nvSpPr>
        <p:spPr>
          <a:xfrm>
            <a:off x="150124" y="-53265"/>
            <a:ext cx="11923507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1338" indent="-541338"/>
            <a:r>
              <a:rPr lang="gl-ES" sz="4000" noProof="0" dirty="0">
                <a:solidFill>
                  <a:schemeClr val="bg1"/>
                </a:solidFill>
              </a:rPr>
              <a:t>3. </a:t>
            </a:r>
            <a:r>
              <a:rPr lang="gl-ES" sz="2350" noProof="0" dirty="0">
                <a:solidFill>
                  <a:schemeClr val="bg1"/>
                </a:solidFill>
              </a:rPr>
              <a:t>Informe dos resultados da enquisa de satisfacción dos estudantes de doutoramento 2025</a:t>
            </a:r>
            <a:br>
              <a:rPr lang="gl-ES" sz="235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8777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32978" y="1050566"/>
            <a:ext cx="10757798" cy="4898777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2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resultados</a:t>
            </a:r>
            <a:r>
              <a:rPr lang="gl-ES" sz="2200" b="1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: </a:t>
            </a:r>
            <a:r>
              <a:rPr lang="gl-ES" sz="2200" b="1" noProof="0" dirty="0">
                <a:latin typeface="Roboto Thin" pitchFamily="2" charset="0"/>
                <a:ea typeface="Roboto Thin" pitchFamily="2" charset="0"/>
              </a:rPr>
              <a:t>Satisfacción por programas</a:t>
            </a:r>
          </a:p>
          <a:p>
            <a:pPr marL="809625" indent="-266700" fontAlgn="base">
              <a:lnSpc>
                <a:spcPct val="100000"/>
              </a:lnSpc>
            </a:pPr>
            <a:endParaRPr lang="gl-ES" sz="1800" b="1" noProof="0" dirty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noProof="0" dirty="0">
                <a:latin typeface="Roboto Thin" pitchFamily="2" charset="0"/>
                <a:ea typeface="Roboto Thin" pitchFamily="2" charset="0"/>
              </a:rPr>
              <a:t>Superan o obxectivo de calidade: </a:t>
            </a:r>
          </a:p>
          <a:p>
            <a:pPr marL="1076325" indent="0" fontAlgn="base">
              <a:lnSpc>
                <a:spcPct val="100000"/>
              </a:lnSpc>
              <a:buNone/>
            </a:pP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28 PD en 1º ano (semellante ao ano pasado) </a:t>
            </a:r>
            <a:br>
              <a:rPr lang="gl-ES" sz="1600" b="1" noProof="0" dirty="0">
                <a:latin typeface="Roboto Thin" pitchFamily="2" charset="0"/>
                <a:ea typeface="Roboto Thin" pitchFamily="2" charset="0"/>
              </a:rPr>
            </a:b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25 PD en 3º ano  (algo inferior ao ano pasado)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noProof="0" dirty="0">
                <a:latin typeface="Roboto Thin" pitchFamily="2" charset="0"/>
                <a:ea typeface="Roboto Thin" pitchFamily="2" charset="0"/>
              </a:rPr>
              <a:t>Alta satisfacción (≥ 4,5/5):</a:t>
            </a:r>
          </a:p>
          <a:p>
            <a:pPr marL="1076325" indent="0" fontAlgn="base">
              <a:lnSpc>
                <a:spcPct val="100000"/>
              </a:lnSpc>
              <a:buNone/>
            </a:pPr>
            <a:r>
              <a:rPr lang="gl-ES" sz="16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PD Biotecnoloxía Avanzada </a:t>
            </a: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(1º e 3º)</a:t>
            </a:r>
            <a:br>
              <a:rPr lang="gl-ES" sz="1600" b="1" noProof="0" dirty="0">
                <a:latin typeface="Roboto Thin" pitchFamily="2" charset="0"/>
                <a:ea typeface="Roboto Thin" pitchFamily="2" charset="0"/>
              </a:rPr>
            </a:b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PD Ciencias da Educación e do Comportamento, </a:t>
            </a:r>
            <a:r>
              <a:rPr lang="gl-ES" sz="16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PD Ciencias do Deporte</a:t>
            </a: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, PD Tradución e </a:t>
            </a:r>
            <a:r>
              <a:rPr lang="gl-ES" sz="1600" b="1" noProof="0" dirty="0" err="1">
                <a:latin typeface="Roboto Thin" pitchFamily="2" charset="0"/>
                <a:ea typeface="Roboto Thin" pitchFamily="2" charset="0"/>
              </a:rPr>
              <a:t>Paratradución</a:t>
            </a: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, PD Estudos Ingleses Avanzados, , PD Eficiencia Enerxética, PD Tecnoloxía </a:t>
            </a:r>
            <a:r>
              <a:rPr lang="gl-ES" sz="1600" b="1" noProof="0" dirty="0" err="1">
                <a:latin typeface="Roboto Thin" pitchFamily="2" charset="0"/>
                <a:ea typeface="Roboto Thin" pitchFamily="2" charset="0"/>
              </a:rPr>
              <a:t>Aeroespacial</a:t>
            </a: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, </a:t>
            </a:r>
            <a:r>
              <a:rPr lang="gl-ES" sz="16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PD Xestión e Resolución de Conflitos </a:t>
            </a: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e PD Física Aplicada (1º)</a:t>
            </a:r>
            <a:br>
              <a:rPr lang="gl-ES" sz="1600" b="1" noProof="0" dirty="0">
                <a:latin typeface="Roboto Thin" pitchFamily="2" charset="0"/>
                <a:ea typeface="Roboto Thin" pitchFamily="2" charset="0"/>
              </a:rPr>
            </a:b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PD Turismo, PD SSIA, PD Ordenación Xurídica do Mercado, PD Protección do Patrimonio Cultural e </a:t>
            </a:r>
            <a:r>
              <a:rPr lang="gl-ES" sz="16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PD Investigación en Tecnoloxías y Procesos Avanzados en la Industria</a:t>
            </a: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 (3º)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noProof="0" dirty="0">
                <a:latin typeface="Roboto Thin" pitchFamily="2" charset="0"/>
                <a:ea typeface="Roboto Thin" pitchFamily="2" charset="0"/>
              </a:rPr>
              <a:t>Baixa satisfacción (≤ 3/5):</a:t>
            </a:r>
          </a:p>
          <a:p>
            <a:pPr marL="1076325" indent="0" fontAlgn="base">
              <a:lnSpc>
                <a:spcPct val="100000"/>
              </a:lnSpc>
              <a:buNone/>
            </a:pP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PD </a:t>
            </a:r>
            <a:r>
              <a:rPr lang="gl-ES" sz="1600" b="1" noProof="0" dirty="0" err="1">
                <a:latin typeface="Roboto Thin" pitchFamily="2" charset="0"/>
                <a:ea typeface="Roboto Thin" pitchFamily="2" charset="0"/>
              </a:rPr>
              <a:t>Neurociencias</a:t>
            </a: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, PD Estudos Lingüísticos, PD Métodos Matemáticos e PD Matemáticas e Aplicacións (3º)</a:t>
            </a:r>
            <a:br>
              <a:rPr lang="gl-ES" sz="1600" b="1" noProof="0" dirty="0">
                <a:latin typeface="Roboto Thin" pitchFamily="2" charset="0"/>
                <a:ea typeface="Roboto Thin" pitchFamily="2" charset="0"/>
              </a:rPr>
            </a:b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Polos resultados de anos anteriores, estes resultados semellan conxunturais</a:t>
            </a:r>
          </a:p>
        </p:txBody>
      </p:sp>
      <p:sp>
        <p:nvSpPr>
          <p:cNvPr id="4" name="Título 2">
            <a:extLst>
              <a:ext uri="{FF2B5EF4-FFF2-40B4-BE49-F238E27FC236}">
                <a16:creationId xmlns:a16="http://schemas.microsoft.com/office/drawing/2014/main" id="{859035E1-10E9-383F-D772-93D303B522BF}"/>
              </a:ext>
            </a:extLst>
          </p:cNvPr>
          <p:cNvSpPr txBox="1">
            <a:spLocks/>
          </p:cNvSpPr>
          <p:nvPr/>
        </p:nvSpPr>
        <p:spPr>
          <a:xfrm>
            <a:off x="150124" y="-53265"/>
            <a:ext cx="11923507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1338" indent="-541338"/>
            <a:r>
              <a:rPr lang="gl-ES" sz="4000" noProof="0" dirty="0">
                <a:solidFill>
                  <a:schemeClr val="bg1"/>
                </a:solidFill>
              </a:rPr>
              <a:t>3. </a:t>
            </a:r>
            <a:r>
              <a:rPr lang="gl-ES" sz="2350" noProof="0" dirty="0">
                <a:solidFill>
                  <a:schemeClr val="bg1"/>
                </a:solidFill>
              </a:rPr>
              <a:t>Informe dos resultados da enquisa de satisfacción dos estudantes de doutoramento 2025</a:t>
            </a:r>
            <a:br>
              <a:rPr lang="gl-ES" sz="235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568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143625" y="1824079"/>
            <a:ext cx="8791388" cy="3981409"/>
          </a:xfrm>
          <a:prstGeom prst="rect">
            <a:avLst/>
          </a:prstGeom>
        </p:spPr>
        <p:txBody>
          <a:bodyPr anchor="b"/>
          <a:lstStyle/>
          <a:p>
            <a:pPr marL="0" indent="0" fontAlgn="base">
              <a:lnSpc>
                <a:spcPct val="100000"/>
              </a:lnSpc>
              <a:buNone/>
            </a:pPr>
            <a:r>
              <a:rPr lang="gl-ES" b="1" noProof="0" dirty="0">
                <a:latin typeface="Roboto Thin" pitchFamily="2" charset="0"/>
                <a:ea typeface="Roboto Thin" pitchFamily="2" charset="0"/>
              </a:rPr>
              <a:t>Aprobación, se procede, das actas de sesións anteriores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1C60AA9-3B25-2D24-0D77-23D9EB1104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2732088"/>
            <a:ext cx="1854200" cy="307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0382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27171" y="1046296"/>
            <a:ext cx="10969411" cy="4765407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2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resultados</a:t>
            </a:r>
            <a:r>
              <a:rPr lang="gl-ES" sz="2200" b="1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: </a:t>
            </a:r>
            <a:r>
              <a:rPr lang="gl-ES" sz="2200" b="1" noProof="0" dirty="0">
                <a:latin typeface="Roboto Thin" pitchFamily="2" charset="0"/>
                <a:ea typeface="Roboto Thin" pitchFamily="2" charset="0"/>
              </a:rPr>
              <a:t>Satisfacción por temas</a:t>
            </a:r>
            <a:endParaRPr lang="gl-ES" sz="1800" b="1" noProof="0" dirty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endParaRPr lang="gl-ES" sz="1600" b="1" noProof="0" dirty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r>
              <a:rPr lang="gl-ES" sz="16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Por seccións</a:t>
            </a: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, os aspectos máis valorados son os recursos humanos, 4,47 (1º) e 4,30 (3º), a oferta formativa, 4,49 (1º) e 4,14 (3º). Os recursos materiais, 4,11 (1º) e 4,12 (3º) e os procedementos administrativos, 3,97 (1º) superan o obxectivo de calidade, con valores en tendencia á mellora (valores </a:t>
            </a:r>
            <a:r>
              <a:rPr lang="gl-ES" sz="1600" b="1" i="1" noProof="0" dirty="0">
                <a:latin typeface="Roboto Thin" pitchFamily="2" charset="0"/>
                <a:ea typeface="Roboto Thin" pitchFamily="2" charset="0"/>
              </a:rPr>
              <a:t>Satisfactorios</a:t>
            </a: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 con tendencia a </a:t>
            </a:r>
            <a:r>
              <a:rPr lang="gl-ES" sz="1600" b="1" i="1" noProof="0" dirty="0">
                <a:latin typeface="Roboto Thin" pitchFamily="2" charset="0"/>
                <a:ea typeface="Roboto Thin" pitchFamily="2" charset="0"/>
              </a:rPr>
              <a:t>Moi satisfactorios</a:t>
            </a: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)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Non acadan o obxectivo a sección de información e orientación xeral do programa, 3,71 (1º) e 3,56 (3º), aínda que con tendencia á mellora. Tampouco os procedementos administrativos en 3º ano (3,84), máis estables. 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6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Por preguntas</a:t>
            </a: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, os aspectos mellor valorados seguen a ser a dirección e </a:t>
            </a:r>
            <a:r>
              <a:rPr lang="gl-ES" sz="1600" b="1" noProof="0" dirty="0" err="1">
                <a:latin typeface="Roboto Thin" pitchFamily="2" charset="0"/>
                <a:ea typeface="Roboto Thin" pitchFamily="2" charset="0"/>
              </a:rPr>
              <a:t>titorización</a:t>
            </a: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 da tese (4,67 e 4,60, respectivamente) e o fomento da crítica científica (4,54), todo en 1º ano e no rango </a:t>
            </a:r>
            <a:r>
              <a:rPr lang="gl-ES" sz="1600" b="1" i="1" noProof="0" dirty="0">
                <a:latin typeface="Roboto Thin" pitchFamily="2" charset="0"/>
                <a:ea typeface="Roboto Thin" pitchFamily="2" charset="0"/>
              </a:rPr>
              <a:t>Moi satisfactorio.</a:t>
            </a:r>
            <a:endParaRPr lang="gl-ES" sz="1600" b="1" noProof="0" dirty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Debaixo do obxectivo de calidade quedan a orientación profesional, 3,10 (3º), información sobre o sistema de bolsas/contratos para estudantes, 3,45 (1º) e 3,34 (3º), os trámites administrativos sobre a defensa da tese, 3,53 (3º), os trámites informáticos asociados ao documento de actividades, 3,83 (1º) e ao plan de investigación, 3,94 (1º) e 3,65  (3º), a oferta formativa do PD, 3,68 (3º), a información sobre as mencións, 3,69 (3º), sobre as modalidades de presentación da tese, 3,70 (3º), as avaliacións anuais, 3,72 (3º). En xeral, mellóranse os resultados de anos anteriores, pero non o suficiente</a:t>
            </a:r>
          </a:p>
        </p:txBody>
      </p:sp>
      <p:sp>
        <p:nvSpPr>
          <p:cNvPr id="4" name="Título 2">
            <a:extLst>
              <a:ext uri="{FF2B5EF4-FFF2-40B4-BE49-F238E27FC236}">
                <a16:creationId xmlns:a16="http://schemas.microsoft.com/office/drawing/2014/main" id="{05A3BE6A-D96D-26AB-2C86-EF97084C3331}"/>
              </a:ext>
            </a:extLst>
          </p:cNvPr>
          <p:cNvSpPr txBox="1">
            <a:spLocks/>
          </p:cNvSpPr>
          <p:nvPr/>
        </p:nvSpPr>
        <p:spPr>
          <a:xfrm>
            <a:off x="150124" y="-53265"/>
            <a:ext cx="11923507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1338" indent="-541338"/>
            <a:r>
              <a:rPr lang="gl-ES" sz="4000" noProof="0" dirty="0">
                <a:solidFill>
                  <a:schemeClr val="bg1"/>
                </a:solidFill>
              </a:rPr>
              <a:t>3. </a:t>
            </a:r>
            <a:r>
              <a:rPr lang="gl-ES" sz="2350" noProof="0" dirty="0">
                <a:solidFill>
                  <a:schemeClr val="bg1"/>
                </a:solidFill>
              </a:rPr>
              <a:t>Informe dos resultados da enquisa de satisfacción dos estudantes de doutoramento 2025</a:t>
            </a:r>
            <a:br>
              <a:rPr lang="gl-ES" sz="235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7314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A33CF-1E5D-1D61-E7CB-B91AA0574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256F9D70-0C9A-3664-330D-509B300813D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11294" y="1105287"/>
            <a:ext cx="10969411" cy="4647426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2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Conclusións</a:t>
            </a:r>
            <a:r>
              <a:rPr lang="gl-ES" sz="2200" b="1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:</a:t>
            </a:r>
            <a:endParaRPr lang="gl-ES" sz="1800" b="1" noProof="0" dirty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endParaRPr lang="gl-ES" sz="1600" b="1" noProof="0" dirty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Os resultados de participación globais mantéñense en taxas altas (&gt; 40/50%), con certa estabilidade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Resultados de satisfacción globais en lixeiro aumento, no tramo positivo da escala (</a:t>
            </a:r>
            <a:r>
              <a:rPr lang="gl-ES" sz="1600" b="1" i="1" noProof="0" dirty="0">
                <a:latin typeface="Roboto Thin" pitchFamily="2" charset="0"/>
                <a:ea typeface="Roboto Thin" pitchFamily="2" charset="0"/>
              </a:rPr>
              <a:t>Satisfactorio</a:t>
            </a: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), acadando o obxectivo de calidade programado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Por programas, ~80% en 1º e ~70% en 3º superan o obxectivo de calidade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Por temáticas, os resultados cuantitativos indican valoración positivas da oferta formativa e dos recursos humanos (dirección e </a:t>
            </a:r>
            <a:r>
              <a:rPr lang="gl-ES" sz="1600" b="1" noProof="0" dirty="0" err="1">
                <a:latin typeface="Roboto Thin" pitchFamily="2" charset="0"/>
                <a:ea typeface="Roboto Thin" pitchFamily="2" charset="0"/>
              </a:rPr>
              <a:t>titorización</a:t>
            </a: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 de tese de doutoramento), se ben os cualitativos suxiren que os procesos de supervisión dos </a:t>
            </a:r>
            <a:r>
              <a:rPr lang="gl-ES" sz="1600" b="1" noProof="0" dirty="0" err="1">
                <a:latin typeface="Roboto Thin" pitchFamily="2" charset="0"/>
                <a:ea typeface="Roboto Thin" pitchFamily="2" charset="0"/>
              </a:rPr>
              <a:t>doutorandos</a:t>
            </a: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 son mellorables. Tamén, nesta liña, os resultados cualitativos confirman capacidade de mellora na infraestrutura virtual, na necesidade dun maior financiamento e nos mecanismos de información e orientación, sobre todo profesional. Por preguntas, os aspectos mellor valorados seguen a ser a dirección e </a:t>
            </a:r>
            <a:r>
              <a:rPr lang="gl-ES" sz="1600" b="1" noProof="0" dirty="0" err="1">
                <a:latin typeface="Roboto Thin" pitchFamily="2" charset="0"/>
                <a:ea typeface="Roboto Thin" pitchFamily="2" charset="0"/>
              </a:rPr>
              <a:t>titorización</a:t>
            </a: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 da tese (4,67 e 4,60, respectivamente) e o fomento da crítica científica (4,54), todo en 1º ano e no rango </a:t>
            </a:r>
            <a:r>
              <a:rPr lang="gl-ES" sz="1600" b="1" i="1" noProof="0" dirty="0">
                <a:latin typeface="Roboto Thin" pitchFamily="2" charset="0"/>
                <a:ea typeface="Roboto Thin" pitchFamily="2" charset="0"/>
              </a:rPr>
              <a:t>Moi satisfactorio</a:t>
            </a: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.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6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Recomendacións</a:t>
            </a: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: Mellorar os mecanismos de divulgación da realización da enquisa co obxecto de acadar unha maior harmonización nos resultados de participación entre PD, sobre todo ao nivel das CAPD.</a:t>
            </a:r>
          </a:p>
        </p:txBody>
      </p:sp>
      <p:sp>
        <p:nvSpPr>
          <p:cNvPr id="4" name="Título 2">
            <a:extLst>
              <a:ext uri="{FF2B5EF4-FFF2-40B4-BE49-F238E27FC236}">
                <a16:creationId xmlns:a16="http://schemas.microsoft.com/office/drawing/2014/main" id="{1BB599E0-0F82-8B75-1155-EA26B19B35A8}"/>
              </a:ext>
            </a:extLst>
          </p:cNvPr>
          <p:cNvSpPr txBox="1">
            <a:spLocks/>
          </p:cNvSpPr>
          <p:nvPr/>
        </p:nvSpPr>
        <p:spPr>
          <a:xfrm>
            <a:off x="150124" y="-53265"/>
            <a:ext cx="11923507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1338" indent="-541338"/>
            <a:r>
              <a:rPr lang="gl-ES" sz="4000" noProof="0" dirty="0">
                <a:solidFill>
                  <a:schemeClr val="bg1"/>
                </a:solidFill>
              </a:rPr>
              <a:t>3. </a:t>
            </a:r>
            <a:r>
              <a:rPr lang="gl-ES" sz="2350" noProof="0" dirty="0">
                <a:solidFill>
                  <a:schemeClr val="bg1"/>
                </a:solidFill>
              </a:rPr>
              <a:t>Informe dos resultados da enquisa de satisfacción dos estudantes de doutoramento 2025</a:t>
            </a:r>
            <a:br>
              <a:rPr lang="gl-ES" sz="235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6903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B7894-F9E1-BAF5-B6DF-A7C08A292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7694F297-B7A4-C292-22D9-8D9C712F73B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28777" y="1672109"/>
            <a:ext cx="9739836" cy="3513782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2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Análise de expectativas</a:t>
            </a:r>
            <a:r>
              <a:rPr lang="gl-ES" sz="2200" b="1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:</a:t>
            </a:r>
            <a:endParaRPr lang="gl-ES" sz="1800" b="1" noProof="0" dirty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endParaRPr lang="gl-ES" sz="1600" b="1" noProof="0" dirty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noProof="0" dirty="0">
                <a:latin typeface="Roboto Thin" pitchFamily="2" charset="0"/>
                <a:ea typeface="Roboto Thin" pitchFamily="2" charset="0"/>
              </a:rPr>
              <a:t>Recoméndase realizar, cando menos, unha consulta sobre necesidades e expectativas a cada grupo de interese no ciclo estratéxico (actual 2022-2026).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noProof="0" dirty="0">
                <a:latin typeface="Roboto Thin" pitchFamily="2" charset="0"/>
                <a:ea typeface="Roboto Thin" pitchFamily="2" charset="0"/>
              </a:rPr>
              <a:t>Os resultados desta consulta indican o seguinte:</a:t>
            </a:r>
          </a:p>
          <a:p>
            <a:pPr marL="1882775" indent="-355600" fontAlgn="base">
              <a:lnSpc>
                <a:spcPct val="100000"/>
              </a:lnSpc>
              <a:buNone/>
            </a:pPr>
            <a:r>
              <a:rPr lang="gl-ES" sz="1800" b="1" noProof="0" dirty="0">
                <a:latin typeface="Roboto Thin" pitchFamily="2" charset="0"/>
                <a:ea typeface="Roboto Thin" pitchFamily="2" charset="0"/>
              </a:rPr>
              <a:t>- Posibles elementos con expectativa destacable (para engadir) &lt; 1.5% respostas</a:t>
            </a:r>
          </a:p>
          <a:p>
            <a:pPr marL="2335213" indent="-276225" fontAlgn="base">
              <a:lnSpc>
                <a:spcPct val="100000"/>
              </a:lnSpc>
              <a:buNone/>
            </a:pPr>
            <a:r>
              <a:rPr lang="gl-ES" sz="1800" b="1" noProof="0" dirty="0">
                <a:latin typeface="Roboto Thin" pitchFamily="2" charset="0"/>
                <a:ea typeface="Roboto Thin" pitchFamily="2" charset="0"/>
              </a:rPr>
              <a:t>* 1º ano: actividades formativas, apoio á diversidade (atención e inclusión)</a:t>
            </a:r>
          </a:p>
          <a:p>
            <a:pPr marL="2335213" indent="-276225" fontAlgn="base">
              <a:lnSpc>
                <a:spcPct val="100000"/>
              </a:lnSpc>
              <a:buNone/>
            </a:pPr>
            <a:r>
              <a:rPr lang="gl-ES" sz="1800" b="1" noProof="0" dirty="0">
                <a:latin typeface="Roboto Thin" pitchFamily="2" charset="0"/>
                <a:ea typeface="Roboto Thin" pitchFamily="2" charset="0"/>
              </a:rPr>
              <a:t>* 3º ano: discapacidade (atención e inclusión)</a:t>
            </a:r>
          </a:p>
          <a:p>
            <a:pPr marL="1882775" indent="-355600" fontAlgn="base">
              <a:lnSpc>
                <a:spcPct val="100000"/>
              </a:lnSpc>
              <a:buNone/>
            </a:pPr>
            <a:r>
              <a:rPr lang="gl-ES" sz="1800" b="1" noProof="0" dirty="0">
                <a:latin typeface="Roboto Thin" pitchFamily="2" charset="0"/>
                <a:ea typeface="Roboto Thin" pitchFamily="2" charset="0"/>
              </a:rPr>
              <a:t>- Non se indican elementos para eliminar.</a:t>
            </a:r>
          </a:p>
        </p:txBody>
      </p:sp>
      <p:sp>
        <p:nvSpPr>
          <p:cNvPr id="4" name="Título 2">
            <a:extLst>
              <a:ext uri="{FF2B5EF4-FFF2-40B4-BE49-F238E27FC236}">
                <a16:creationId xmlns:a16="http://schemas.microsoft.com/office/drawing/2014/main" id="{D0D48974-42CD-11D6-CBEF-087A43A02E20}"/>
              </a:ext>
            </a:extLst>
          </p:cNvPr>
          <p:cNvSpPr txBox="1">
            <a:spLocks/>
          </p:cNvSpPr>
          <p:nvPr/>
        </p:nvSpPr>
        <p:spPr>
          <a:xfrm>
            <a:off x="150124" y="-53265"/>
            <a:ext cx="11923507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1338" indent="-541338"/>
            <a:r>
              <a:rPr lang="gl-ES" sz="4000" noProof="0" dirty="0">
                <a:solidFill>
                  <a:schemeClr val="bg1"/>
                </a:solidFill>
              </a:rPr>
              <a:t>3. </a:t>
            </a:r>
            <a:r>
              <a:rPr lang="gl-ES" sz="2350" noProof="0" dirty="0">
                <a:solidFill>
                  <a:schemeClr val="bg1"/>
                </a:solidFill>
              </a:rPr>
              <a:t>Informe dos resultados da enquisa de satisfacción dos estudantes de doutoramento 2025</a:t>
            </a:r>
            <a:br>
              <a:rPr lang="gl-ES" sz="235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6377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0E4897A-127E-2095-CA09-FD3528ADA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2732088"/>
            <a:ext cx="2159000" cy="3073400"/>
          </a:xfrm>
          <a:prstGeom prst="rect">
            <a:avLst/>
          </a:prstGeom>
        </p:spPr>
      </p:pic>
      <p:sp>
        <p:nvSpPr>
          <p:cNvPr id="6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3223920" y="1824079"/>
            <a:ext cx="8867467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fontAlgn="base">
              <a:buNone/>
            </a:pPr>
            <a:r>
              <a:rPr lang="gl-ES" b="1" noProof="0" dirty="0">
                <a:latin typeface="Roboto Thin" pitchFamily="2" charset="0"/>
                <a:ea typeface="Roboto Thin" pitchFamily="2" charset="0"/>
              </a:rPr>
              <a:t>Informe dos resultados da enquisa de satisfacción do PTXAS 2025</a:t>
            </a:r>
          </a:p>
        </p:txBody>
      </p:sp>
    </p:spTree>
    <p:extLst>
      <p:ext uri="{BB962C8B-B14F-4D97-AF65-F5344CB8AC3E}">
        <p14:creationId xmlns:p14="http://schemas.microsoft.com/office/powerpoint/2010/main" val="146940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B8905-CAB8-7AF6-E406-02B140397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>
            <a:extLst>
              <a:ext uri="{FF2B5EF4-FFF2-40B4-BE49-F238E27FC236}">
                <a16:creationId xmlns:a16="http://schemas.microsoft.com/office/drawing/2014/main" id="{56E58E55-6B45-1137-B8D3-A523250C158B}"/>
              </a:ext>
            </a:extLst>
          </p:cNvPr>
          <p:cNvSpPr txBox="1">
            <a:spLocks/>
          </p:cNvSpPr>
          <p:nvPr/>
        </p:nvSpPr>
        <p:spPr>
          <a:xfrm>
            <a:off x="150124" y="97660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6100" indent="-546100"/>
            <a:r>
              <a:rPr lang="gl-ES" sz="4000" noProof="0" dirty="0">
                <a:solidFill>
                  <a:schemeClr val="bg1"/>
                </a:solidFill>
              </a:rPr>
              <a:t>4. </a:t>
            </a:r>
            <a:r>
              <a:rPr lang="gl-ES" sz="2800" noProof="0" dirty="0">
                <a:solidFill>
                  <a:schemeClr val="bg1"/>
                </a:solidFill>
              </a:rPr>
              <a:t>Informe dos resultados da enquisa de satisfacción do PTXAS 2025</a:t>
            </a:r>
          </a:p>
          <a:p>
            <a:pPr marL="546100" indent="-546100"/>
            <a:br>
              <a:rPr lang="gl-ES" sz="22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790D45BA-0909-4FDD-510D-1ACCD114C0CF}"/>
              </a:ext>
            </a:extLst>
          </p:cNvPr>
          <p:cNvSpPr txBox="1">
            <a:spLocks/>
          </p:cNvSpPr>
          <p:nvPr/>
        </p:nvSpPr>
        <p:spPr>
          <a:xfrm>
            <a:off x="794984" y="964222"/>
            <a:ext cx="10300192" cy="492955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388" indent="-179388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4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Descrición da medición</a:t>
            </a: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marL="179388" indent="-179388" fontAlgn="base">
              <a:lnSpc>
                <a:spcPct val="100000"/>
              </a:lnSpc>
              <a:buFont typeface="Arial" panose="020B0604020202020204" pitchFamily="34" charset="0"/>
              <a:buNone/>
            </a:pPr>
            <a:endParaRPr lang="gl-ES" sz="1200" b="1" noProof="0" dirty="0">
              <a:latin typeface="Roboto Thin" pitchFamily="2" charset="0"/>
              <a:ea typeface="Roboto Thin" pitchFamily="2" charset="0"/>
            </a:endParaRPr>
          </a:p>
          <a:p>
            <a:pPr marL="717550" indent="-179388" algn="just" fontAlgn="base">
              <a:lnSpc>
                <a:spcPct val="100000"/>
              </a:lnSpc>
            </a:pPr>
            <a:r>
              <a:rPr lang="gl-ES" sz="2000" b="1" noProof="0" dirty="0">
                <a:latin typeface="Roboto Thin" pitchFamily="2" charset="0"/>
                <a:ea typeface="Roboto Thin" pitchFamily="2" charset="0"/>
              </a:rPr>
              <a:t>Obxectivo da avaliación: Obter información útil relativa á satisfacción </a:t>
            </a:r>
            <a:r>
              <a:rPr lang="gl-ES" sz="2000" b="1" noProof="0" dirty="0" err="1">
                <a:latin typeface="Roboto Thin" pitchFamily="2" charset="0"/>
                <a:ea typeface="Roboto Thin" pitchFamily="2" charset="0"/>
              </a:rPr>
              <a:t>satisfacción</a:t>
            </a:r>
            <a:r>
              <a:rPr lang="gl-ES" sz="2000" b="1" noProof="0" dirty="0">
                <a:latin typeface="Roboto Thin" pitchFamily="2" charset="0"/>
                <a:ea typeface="Roboto Thin" pitchFamily="2" charset="0"/>
              </a:rPr>
              <a:t> do PTXAS respecto do ciclo de doutoramento.</a:t>
            </a:r>
          </a:p>
          <a:p>
            <a:pPr marL="717550" indent="-179388" algn="just" fontAlgn="base">
              <a:lnSpc>
                <a:spcPct val="100000"/>
              </a:lnSpc>
            </a:pPr>
            <a:r>
              <a:rPr lang="gl-ES" sz="2000" b="1" noProof="0" dirty="0">
                <a:latin typeface="Roboto Thin" pitchFamily="2" charset="0"/>
                <a:ea typeface="Roboto Thin" pitchFamily="2" charset="0"/>
              </a:rPr>
              <a:t>Alcance: O persoal dos servizos e áreas cuxas actividades están relacionadas directamente cos estudos de doutoramento, consonte a Relación de Postos de Traballo. </a:t>
            </a:r>
          </a:p>
          <a:p>
            <a:pPr marL="1616075" indent="-276225" algn="just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gl-ES" sz="2000" b="1" noProof="0" dirty="0">
                <a:latin typeface="Roboto Thin" pitchFamily="2" charset="0"/>
                <a:ea typeface="Roboto Thin" pitchFamily="2" charset="0"/>
              </a:rPr>
              <a:t>- Servizo de Xestión de Estudos de </a:t>
            </a:r>
            <a:r>
              <a:rPr lang="gl-ES" sz="2000" b="1" noProof="0" dirty="0" err="1">
                <a:latin typeface="Roboto Thin" pitchFamily="2" charset="0"/>
                <a:ea typeface="Roboto Thin" pitchFamily="2" charset="0"/>
              </a:rPr>
              <a:t>Posgrao</a:t>
            </a:r>
            <a:r>
              <a:rPr lang="gl-ES" sz="2000" b="1" noProof="0" dirty="0">
                <a:latin typeface="Roboto Thin" pitchFamily="2" charset="0"/>
                <a:ea typeface="Roboto Thin" pitchFamily="2" charset="0"/>
              </a:rPr>
              <a:t> (inclúe o persoal de apoio á Eido)</a:t>
            </a:r>
          </a:p>
          <a:p>
            <a:pPr marL="1616075" indent="-276225" algn="just" fontAlgn="base">
              <a:lnSpc>
                <a:spcPct val="100000"/>
              </a:lnSpc>
              <a:buNone/>
            </a:pPr>
            <a:r>
              <a:rPr lang="gl-ES" sz="2000" b="1" noProof="0" dirty="0">
                <a:latin typeface="Roboto Thin" pitchFamily="2" charset="0"/>
                <a:ea typeface="Roboto Thin" pitchFamily="2" charset="0"/>
              </a:rPr>
              <a:t>- As áreas académicas de </a:t>
            </a:r>
            <a:r>
              <a:rPr lang="gl-ES" sz="2000" b="1" noProof="0" dirty="0" err="1">
                <a:latin typeface="Roboto Thin" pitchFamily="2" charset="0"/>
                <a:ea typeface="Roboto Thin" pitchFamily="2" charset="0"/>
              </a:rPr>
              <a:t>mestrado</a:t>
            </a:r>
            <a:r>
              <a:rPr lang="gl-ES" sz="2000" b="1" noProof="0" dirty="0">
                <a:latin typeface="Roboto Thin" pitchFamily="2" charset="0"/>
                <a:ea typeface="Roboto Thin" pitchFamily="2" charset="0"/>
              </a:rPr>
              <a:t> e doutoramento</a:t>
            </a:r>
          </a:p>
          <a:p>
            <a:pPr marL="717550" indent="-179388" algn="just" fontAlgn="base">
              <a:lnSpc>
                <a:spcPct val="100000"/>
              </a:lnSpc>
            </a:pPr>
            <a:r>
              <a:rPr lang="gl-ES" sz="2000" b="1" noProof="0" dirty="0">
                <a:latin typeface="Roboto Thin" pitchFamily="2" charset="0"/>
                <a:ea typeface="Roboto Thin" pitchFamily="2" charset="0"/>
              </a:rPr>
              <a:t>Metodoloxía: Técnica grupal (grupo nominal) que combina un cuestionario </a:t>
            </a:r>
            <a:r>
              <a:rPr lang="gl-ES" sz="2000" b="1" noProof="0" dirty="0" err="1">
                <a:latin typeface="Roboto Thin" pitchFamily="2" charset="0"/>
                <a:ea typeface="Roboto Thin" pitchFamily="2" charset="0"/>
              </a:rPr>
              <a:t>pre</a:t>
            </a:r>
            <a:r>
              <a:rPr lang="gl-ES" sz="2000" b="1" noProof="0" dirty="0">
                <a:latin typeface="Roboto Thin" pitchFamily="2" charset="0"/>
                <a:ea typeface="Roboto Thin" pitchFamily="2" charset="0"/>
              </a:rPr>
              <a:t>-definido administrado de xeito persoal con traballo en grupo sobre temáticas relacionadas (Ourense [5 persoas], Pontevedra [5] e Vigo [36])</a:t>
            </a:r>
          </a:p>
          <a:p>
            <a:pPr marL="717550" indent="-179388" algn="just" fontAlgn="base">
              <a:lnSpc>
                <a:spcPct val="100000"/>
              </a:lnSpc>
            </a:pPr>
            <a:r>
              <a:rPr lang="gl-ES" sz="2000" b="1" noProof="0" dirty="0">
                <a:latin typeface="Roboto Thin" pitchFamily="2" charset="0"/>
                <a:ea typeface="Roboto Thin" pitchFamily="2" charset="0"/>
              </a:rPr>
              <a:t>Realizada en novembro 2025</a:t>
            </a:r>
          </a:p>
        </p:txBody>
      </p:sp>
    </p:spTree>
    <p:extLst>
      <p:ext uri="{BB962C8B-B14F-4D97-AF65-F5344CB8AC3E}">
        <p14:creationId xmlns:p14="http://schemas.microsoft.com/office/powerpoint/2010/main" val="40211040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023B7-FDE0-8A7F-F50D-21A34D202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AB489EC5-4B3C-B5B5-93FB-5F716C61C6B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75784" y="1171177"/>
            <a:ext cx="2300581" cy="430887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2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Novidades</a:t>
            </a:r>
            <a:r>
              <a:rPr lang="gl-ES" sz="2200" b="1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:</a:t>
            </a:r>
            <a:endParaRPr lang="gl-ES" sz="1800" b="1" noProof="0" dirty="0">
              <a:latin typeface="Roboto Thin" pitchFamily="2" charset="0"/>
              <a:ea typeface="Roboto Thin" pitchFamily="2" charset="0"/>
            </a:endParaRPr>
          </a:p>
        </p:txBody>
      </p:sp>
      <p:pic>
        <p:nvPicPr>
          <p:cNvPr id="6" name="Imagen 5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25F639A9-293A-B7C3-B6C7-FE835BC34C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4471" y="1818279"/>
            <a:ext cx="6483057" cy="364814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ítulo 2">
            <a:extLst>
              <a:ext uri="{FF2B5EF4-FFF2-40B4-BE49-F238E27FC236}">
                <a16:creationId xmlns:a16="http://schemas.microsoft.com/office/drawing/2014/main" id="{4BF6D493-0B9E-37BD-E829-101FEBCCDAD3}"/>
              </a:ext>
            </a:extLst>
          </p:cNvPr>
          <p:cNvSpPr txBox="1">
            <a:spLocks/>
          </p:cNvSpPr>
          <p:nvPr/>
        </p:nvSpPr>
        <p:spPr>
          <a:xfrm>
            <a:off x="150124" y="97660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6100" indent="-546100"/>
            <a:r>
              <a:rPr lang="gl-ES" sz="4000" noProof="0" dirty="0">
                <a:solidFill>
                  <a:schemeClr val="bg1"/>
                </a:solidFill>
              </a:rPr>
              <a:t>4. </a:t>
            </a:r>
            <a:r>
              <a:rPr lang="gl-ES" sz="2800" noProof="0" dirty="0">
                <a:solidFill>
                  <a:schemeClr val="bg1"/>
                </a:solidFill>
              </a:rPr>
              <a:t>Informe dos resultados da enquisa de satisfacción do PTXAS 2025</a:t>
            </a:r>
          </a:p>
          <a:p>
            <a:pPr marL="546100" indent="-546100"/>
            <a:br>
              <a:rPr lang="gl-ES" sz="22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118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537FF600-26D4-AD08-0DBD-AFBF03423E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992" y="1804280"/>
            <a:ext cx="6722471" cy="394872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Marcador de contenido 1">
            <a:extLst>
              <a:ext uri="{FF2B5EF4-FFF2-40B4-BE49-F238E27FC236}">
                <a16:creationId xmlns:a16="http://schemas.microsoft.com/office/drawing/2014/main" id="{871E0E54-F8FD-71DB-770C-C228A8859250}"/>
              </a:ext>
            </a:extLst>
          </p:cNvPr>
          <p:cNvSpPr txBox="1">
            <a:spLocks/>
          </p:cNvSpPr>
          <p:nvPr/>
        </p:nvSpPr>
        <p:spPr>
          <a:xfrm>
            <a:off x="680695" y="1104991"/>
            <a:ext cx="5504014" cy="46166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4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resultados</a:t>
            </a: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: Participación</a:t>
            </a:r>
          </a:p>
        </p:txBody>
      </p:sp>
      <p:sp>
        <p:nvSpPr>
          <p:cNvPr id="10" name="Título 2">
            <a:extLst>
              <a:ext uri="{FF2B5EF4-FFF2-40B4-BE49-F238E27FC236}">
                <a16:creationId xmlns:a16="http://schemas.microsoft.com/office/drawing/2014/main" id="{5C3BD6A2-3C78-E41C-2161-AF5F3F0123E1}"/>
              </a:ext>
            </a:extLst>
          </p:cNvPr>
          <p:cNvSpPr txBox="1">
            <a:spLocks/>
          </p:cNvSpPr>
          <p:nvPr/>
        </p:nvSpPr>
        <p:spPr>
          <a:xfrm>
            <a:off x="150124" y="97660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6100" indent="-546100"/>
            <a:r>
              <a:rPr lang="gl-ES" sz="4000" noProof="0" dirty="0">
                <a:solidFill>
                  <a:schemeClr val="bg1"/>
                </a:solidFill>
              </a:rPr>
              <a:t>4. </a:t>
            </a:r>
            <a:r>
              <a:rPr lang="gl-ES" sz="2800" noProof="0" dirty="0">
                <a:solidFill>
                  <a:schemeClr val="bg1"/>
                </a:solidFill>
              </a:rPr>
              <a:t>Informe dos resultados da enquisa de satisfacción do PTXAS 2025</a:t>
            </a:r>
          </a:p>
          <a:p>
            <a:pPr marL="546100" indent="-546100"/>
            <a:br>
              <a:rPr lang="gl-ES" sz="22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9624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0B7F85-C6BB-8A09-076C-4892EDF25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09B57E0A-2B0D-52AF-8B3A-B2D65EA301D5}"/>
              </a:ext>
            </a:extLst>
          </p:cNvPr>
          <p:cNvSpPr txBox="1">
            <a:spLocks/>
          </p:cNvSpPr>
          <p:nvPr/>
        </p:nvSpPr>
        <p:spPr>
          <a:xfrm>
            <a:off x="385780" y="1258382"/>
            <a:ext cx="11420439" cy="4206280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resultados</a:t>
            </a: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: Participación global 47,83%</a:t>
            </a:r>
          </a:p>
          <a:p>
            <a:pPr marL="0" indent="0" fontAlgn="base">
              <a:lnSpc>
                <a:spcPct val="100000"/>
              </a:lnSpc>
              <a:buNone/>
            </a:pPr>
            <a:endParaRPr lang="gl-ES" sz="1200" b="1" noProof="0" dirty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r>
              <a:rPr lang="gl-ES" sz="2200" b="1" noProof="0" dirty="0">
                <a:latin typeface="Roboto Thin" pitchFamily="2" charset="0"/>
                <a:ea typeface="Roboto Thin" pitchFamily="2" charset="0"/>
              </a:rPr>
              <a:t>Aumento en relación á medición anterior (2021 - 38,1%). </a:t>
            </a:r>
            <a:br>
              <a:rPr lang="gl-ES" sz="2200" b="1" noProof="0" dirty="0">
                <a:latin typeface="Roboto Thin" pitchFamily="2" charset="0"/>
                <a:ea typeface="Roboto Thin" pitchFamily="2" charset="0"/>
              </a:rPr>
            </a:br>
            <a:r>
              <a:rPr lang="gl-ES" sz="2200" b="1" noProof="0" dirty="0">
                <a:latin typeface="Roboto Thin" pitchFamily="2" charset="0"/>
                <a:ea typeface="Roboto Thin" pitchFamily="2" charset="0"/>
              </a:rPr>
              <a:t>Taxa en liña cos resultados de participación do </a:t>
            </a:r>
            <a:r>
              <a:rPr lang="gl-ES" sz="2200" b="1" noProof="0" dirty="0" err="1">
                <a:latin typeface="Roboto Thin" pitchFamily="2" charset="0"/>
                <a:ea typeface="Roboto Thin" pitchFamily="2" charset="0"/>
              </a:rPr>
              <a:t>estudantado</a:t>
            </a:r>
            <a:r>
              <a:rPr lang="gl-ES" sz="2200" b="1" noProof="0" dirty="0">
                <a:latin typeface="Roboto Thin" pitchFamily="2" charset="0"/>
                <a:ea typeface="Roboto Thin" pitchFamily="2" charset="0"/>
              </a:rPr>
              <a:t> e do profesorado (~50%).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2200" b="1" noProof="0" dirty="0">
                <a:latin typeface="Roboto Thin" pitchFamily="2" charset="0"/>
                <a:ea typeface="Roboto Thin" pitchFamily="2" charset="0"/>
              </a:rPr>
              <a:t>Por campus, a maior participación é Ourense (80%), que duplica resultados (poboación pequena). Pontevedra mantén valores arredor do 60% e Vigo aumenta ata o 42% (2021-32%). Esta subida explica o aumento no resultado xeral ao ser o campus con máis peso </a:t>
            </a:r>
            <a:r>
              <a:rPr lang="gl-ES" sz="2200" b="1" noProof="0" dirty="0" err="1">
                <a:latin typeface="Roboto Thin" pitchFamily="2" charset="0"/>
                <a:ea typeface="Roboto Thin" pitchFamily="2" charset="0"/>
              </a:rPr>
              <a:t>poboacional</a:t>
            </a:r>
            <a:r>
              <a:rPr lang="gl-ES" sz="2200" b="1" noProof="0" dirty="0">
                <a:latin typeface="Roboto Thin" pitchFamily="2" charset="0"/>
                <a:ea typeface="Roboto Thin" pitchFamily="2" charset="0"/>
              </a:rPr>
              <a:t>.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2200" b="1" noProof="0" dirty="0">
                <a:latin typeface="Roboto Thin" pitchFamily="2" charset="0"/>
                <a:ea typeface="Roboto Thin" pitchFamily="2" charset="0"/>
              </a:rPr>
              <a:t>Por ámbitos, a maior participación é Tecnolóxico – EE Industrial e de Ciencias Experimentais, sendo nula no Tecnolóxico – </a:t>
            </a:r>
            <a:r>
              <a:rPr lang="gl-ES" sz="2200" b="1" noProof="0" dirty="0" err="1">
                <a:latin typeface="Roboto Thin" pitchFamily="2" charset="0"/>
                <a:ea typeface="Roboto Thin" pitchFamily="2" charset="0"/>
              </a:rPr>
              <a:t>Teleco</a:t>
            </a:r>
            <a:r>
              <a:rPr lang="gl-ES" sz="2200" b="1" noProof="0" dirty="0">
                <a:latin typeface="Roboto Thin" pitchFamily="2" charset="0"/>
                <a:ea typeface="Roboto Thin" pitchFamily="2" charset="0"/>
              </a:rPr>
              <a:t>/Minas, o que impide dispor de resultados de satisfacción respecto dos PD asociados</a:t>
            </a:r>
          </a:p>
        </p:txBody>
      </p:sp>
      <p:sp>
        <p:nvSpPr>
          <p:cNvPr id="5" name="Título 2">
            <a:extLst>
              <a:ext uri="{FF2B5EF4-FFF2-40B4-BE49-F238E27FC236}">
                <a16:creationId xmlns:a16="http://schemas.microsoft.com/office/drawing/2014/main" id="{93542901-F576-7BFD-232E-B54D482CA505}"/>
              </a:ext>
            </a:extLst>
          </p:cNvPr>
          <p:cNvSpPr txBox="1">
            <a:spLocks/>
          </p:cNvSpPr>
          <p:nvPr/>
        </p:nvSpPr>
        <p:spPr>
          <a:xfrm>
            <a:off x="150124" y="97660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6100" indent="-546100"/>
            <a:r>
              <a:rPr lang="gl-ES" sz="4000" noProof="0" dirty="0">
                <a:solidFill>
                  <a:schemeClr val="bg1"/>
                </a:solidFill>
              </a:rPr>
              <a:t>4. </a:t>
            </a:r>
            <a:r>
              <a:rPr lang="gl-ES" sz="2800" noProof="0" dirty="0">
                <a:solidFill>
                  <a:schemeClr val="bg1"/>
                </a:solidFill>
              </a:rPr>
              <a:t>Informe dos resultados da enquisa de satisfacción do PTXAS 2025</a:t>
            </a:r>
          </a:p>
          <a:p>
            <a:pPr marL="546100" indent="-546100"/>
            <a:br>
              <a:rPr lang="gl-ES" sz="22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9231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B1B4B-5D06-A844-FA4A-E6C91CE67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D292C75-AF4B-46FF-11B8-A7D9C09130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6841" y="1919713"/>
            <a:ext cx="4965156" cy="360000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6" name="Marcador de contenido 1">
            <a:extLst>
              <a:ext uri="{FF2B5EF4-FFF2-40B4-BE49-F238E27FC236}">
                <a16:creationId xmlns:a16="http://schemas.microsoft.com/office/drawing/2014/main" id="{F41E1E7A-B7B8-F932-22AF-0667B631ADF3}"/>
              </a:ext>
            </a:extLst>
          </p:cNvPr>
          <p:cNvSpPr txBox="1">
            <a:spLocks/>
          </p:cNvSpPr>
          <p:nvPr/>
        </p:nvSpPr>
        <p:spPr>
          <a:xfrm>
            <a:off x="490125" y="1106101"/>
            <a:ext cx="7020384" cy="46166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4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resultados</a:t>
            </a: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: Satisfacción xeral </a:t>
            </a:r>
            <a:r>
              <a:rPr lang="gl-ES" sz="2400" b="1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3,13/5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A015E05-6B70-FB1D-0EC9-986785C847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003" y="1919713"/>
            <a:ext cx="6026887" cy="360000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9" name="Título 2">
            <a:extLst>
              <a:ext uri="{FF2B5EF4-FFF2-40B4-BE49-F238E27FC236}">
                <a16:creationId xmlns:a16="http://schemas.microsoft.com/office/drawing/2014/main" id="{A1D73BC9-5B5D-97D7-B73F-53257DE34F5C}"/>
              </a:ext>
            </a:extLst>
          </p:cNvPr>
          <p:cNvSpPr txBox="1">
            <a:spLocks/>
          </p:cNvSpPr>
          <p:nvPr/>
        </p:nvSpPr>
        <p:spPr>
          <a:xfrm>
            <a:off x="150124" y="97660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6100" indent="-546100"/>
            <a:r>
              <a:rPr lang="gl-ES" sz="4000" noProof="0" dirty="0">
                <a:solidFill>
                  <a:schemeClr val="bg1"/>
                </a:solidFill>
              </a:rPr>
              <a:t>4. </a:t>
            </a:r>
            <a:r>
              <a:rPr lang="gl-ES" sz="2800" noProof="0" dirty="0">
                <a:solidFill>
                  <a:schemeClr val="bg1"/>
                </a:solidFill>
              </a:rPr>
              <a:t>Informe dos resultados da enquisa de satisfacción do PTXAS 2025</a:t>
            </a:r>
          </a:p>
          <a:p>
            <a:pPr marL="546100" indent="-546100"/>
            <a:br>
              <a:rPr lang="gl-ES" sz="22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1493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80EB0-39A2-6EE1-688F-ABDFEFAAA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7BB4057C-E028-5A2C-D324-DFA5806D4717}"/>
              </a:ext>
            </a:extLst>
          </p:cNvPr>
          <p:cNvSpPr txBox="1">
            <a:spLocks/>
          </p:cNvSpPr>
          <p:nvPr/>
        </p:nvSpPr>
        <p:spPr>
          <a:xfrm>
            <a:off x="996797" y="953283"/>
            <a:ext cx="10039350" cy="4857740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resultados</a:t>
            </a: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: Satisfacción global</a:t>
            </a:r>
          </a:p>
          <a:p>
            <a:pPr marL="0" indent="0" fontAlgn="base">
              <a:lnSpc>
                <a:spcPct val="100000"/>
              </a:lnSpc>
              <a:buNone/>
            </a:pPr>
            <a:endParaRPr lang="gl-ES" sz="1200" b="1" noProof="0" dirty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r>
              <a:rPr lang="gl-ES" sz="2000" b="1" noProof="0" dirty="0">
                <a:latin typeface="Roboto Thin" pitchFamily="2" charset="0"/>
                <a:ea typeface="Roboto Thin" pitchFamily="2" charset="0"/>
              </a:rPr>
              <a:t>Resultado global de satisfacción positivo, por riba do punto medio da escala (3= Aceptable), é dicir, na área de satisfacción. 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2000" b="1" noProof="0" dirty="0">
                <a:latin typeface="Roboto Thin" pitchFamily="2" charset="0"/>
                <a:ea typeface="Roboto Thin" pitchFamily="2" charset="0"/>
              </a:rPr>
              <a:t>Por contra, diminúe 2 décimas respecto de 2021 (3,33) e está de xeito claro por debaixo do obxectivo de calidade para 2024/25 (3,95).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2000" b="1" noProof="0" dirty="0">
                <a:latin typeface="Roboto Thin" pitchFamily="2" charset="0"/>
                <a:ea typeface="Roboto Thin" pitchFamily="2" charset="0"/>
              </a:rPr>
              <a:t>O valor transmite unha dimensión da satisfacción relativa, máis aínda tratándose de grupos cun tamaño pouco significativo estatisticamente.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2000" b="1" noProof="0" dirty="0">
                <a:latin typeface="Roboto Thin" pitchFamily="2" charset="0"/>
                <a:ea typeface="Roboto Thin" pitchFamily="2" charset="0"/>
              </a:rPr>
              <a:t>Por campus, tanto o de Ourense como o de Vigo diminuíron a súa satisfacción entre 4 - 5 décimas. Ademais, o de Ourense entra na área de insatisfacción, cun valor de 2,62 / 5. Pola contra, no campus de Pontevedra prodúcese o efecto contrario, acadando un valor de 3,21 / 5. Ningún deles acada o obxectivo de calidade.</a:t>
            </a:r>
          </a:p>
        </p:txBody>
      </p:sp>
      <p:sp>
        <p:nvSpPr>
          <p:cNvPr id="5" name="Título 2">
            <a:extLst>
              <a:ext uri="{FF2B5EF4-FFF2-40B4-BE49-F238E27FC236}">
                <a16:creationId xmlns:a16="http://schemas.microsoft.com/office/drawing/2014/main" id="{A862DFA2-2A40-3A2B-29DB-A2B25B964949}"/>
              </a:ext>
            </a:extLst>
          </p:cNvPr>
          <p:cNvSpPr txBox="1">
            <a:spLocks/>
          </p:cNvSpPr>
          <p:nvPr/>
        </p:nvSpPr>
        <p:spPr>
          <a:xfrm>
            <a:off x="150124" y="97660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6100" indent="-546100"/>
            <a:r>
              <a:rPr lang="gl-ES" sz="4000" noProof="0" dirty="0">
                <a:solidFill>
                  <a:schemeClr val="bg1"/>
                </a:solidFill>
              </a:rPr>
              <a:t>4. </a:t>
            </a:r>
            <a:r>
              <a:rPr lang="gl-ES" sz="2800" noProof="0" dirty="0">
                <a:solidFill>
                  <a:schemeClr val="bg1"/>
                </a:solidFill>
              </a:rPr>
              <a:t>Informe dos resultados da enquisa de satisfacción do PTXAS 2025</a:t>
            </a:r>
          </a:p>
          <a:p>
            <a:pPr marL="546100" indent="-546100"/>
            <a:br>
              <a:rPr lang="gl-ES" sz="22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409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541687" y="2800905"/>
            <a:ext cx="9286043" cy="830997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marL="179388" indent="-179388" fontAlgn="base">
              <a:lnSpc>
                <a:spcPct val="100000"/>
              </a:lnSpc>
              <a:buNone/>
            </a:pP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- Actas das sesións extraordinarias da Comisión de Calidade da EIDO do 4  e 18 de novembro de 2025</a:t>
            </a:r>
          </a:p>
        </p:txBody>
      </p:sp>
      <p:sp>
        <p:nvSpPr>
          <p:cNvPr id="5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 txBox="1">
            <a:spLocks/>
          </p:cNvSpPr>
          <p:nvPr/>
        </p:nvSpPr>
        <p:spPr>
          <a:xfrm>
            <a:off x="150124" y="14076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gl-ES" sz="4000" noProof="0" dirty="0">
                <a:solidFill>
                  <a:schemeClr val="bg1"/>
                </a:solidFill>
              </a:rPr>
              <a:t>1. </a:t>
            </a:r>
            <a:r>
              <a:rPr lang="gl-ES" sz="3600" noProof="0" dirty="0">
                <a:solidFill>
                  <a:schemeClr val="bg1"/>
                </a:solidFill>
              </a:rPr>
              <a:t>Aprobación, se procede, das actas de sesións anteriores</a:t>
            </a:r>
          </a:p>
        </p:txBody>
      </p:sp>
    </p:spTree>
    <p:extLst>
      <p:ext uri="{BB962C8B-B14F-4D97-AF65-F5344CB8AC3E}">
        <p14:creationId xmlns:p14="http://schemas.microsoft.com/office/powerpoint/2010/main" val="2862704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5F632-7458-5607-F936-8422351FD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94EC439F-B810-438B-B275-5A80A488AA82}"/>
              </a:ext>
            </a:extLst>
          </p:cNvPr>
          <p:cNvSpPr txBox="1">
            <a:spLocks/>
          </p:cNvSpPr>
          <p:nvPr/>
        </p:nvSpPr>
        <p:spPr>
          <a:xfrm>
            <a:off x="611294" y="1618947"/>
            <a:ext cx="10969411" cy="229293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2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resultados</a:t>
            </a:r>
            <a:r>
              <a:rPr lang="gl-ES" sz="2200" b="1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: </a:t>
            </a:r>
            <a:r>
              <a:rPr lang="gl-ES" sz="2200" b="1" noProof="0" dirty="0">
                <a:latin typeface="Roboto Thin" pitchFamily="2" charset="0"/>
                <a:ea typeface="Roboto Thin" pitchFamily="2" charset="0"/>
              </a:rPr>
              <a:t>Satisfacción por temas</a:t>
            </a:r>
            <a:endParaRPr lang="gl-ES" sz="1800" b="1" noProof="0" dirty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endParaRPr lang="gl-ES" sz="1600" b="1" noProof="0" dirty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r>
              <a:rPr lang="gl-ES" sz="16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Por seccións</a:t>
            </a: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, os aspectos máis valorados seguen a ser, como no ano 2021, a organización e desenvolvemento (3,55/5) e a xestión de calidade (3,48/5) e a información e transparencia (3,34/5). Con todo, ningunha sección en ningún campus acada o obxectivo de calidade.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Pola contra, a sección de recursos humanos (2,47/5) e de recursos materiais e servizos (2,73/5), seguen a ser as máis penalizadas, empeorando os resultados previos, todos eles na área de insatisfacción.</a:t>
            </a:r>
          </a:p>
        </p:txBody>
      </p:sp>
      <p:sp>
        <p:nvSpPr>
          <p:cNvPr id="5" name="Título 2">
            <a:extLst>
              <a:ext uri="{FF2B5EF4-FFF2-40B4-BE49-F238E27FC236}">
                <a16:creationId xmlns:a16="http://schemas.microsoft.com/office/drawing/2014/main" id="{7942DCF4-9F0C-6C61-D7FD-9430EA117DCE}"/>
              </a:ext>
            </a:extLst>
          </p:cNvPr>
          <p:cNvSpPr txBox="1">
            <a:spLocks/>
          </p:cNvSpPr>
          <p:nvPr/>
        </p:nvSpPr>
        <p:spPr>
          <a:xfrm>
            <a:off x="150124" y="97660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6100" indent="-546100"/>
            <a:r>
              <a:rPr lang="gl-ES" sz="4000" noProof="0" dirty="0">
                <a:solidFill>
                  <a:schemeClr val="bg1"/>
                </a:solidFill>
              </a:rPr>
              <a:t>4. </a:t>
            </a:r>
            <a:r>
              <a:rPr lang="gl-ES" sz="2800" noProof="0" dirty="0">
                <a:solidFill>
                  <a:schemeClr val="bg1"/>
                </a:solidFill>
              </a:rPr>
              <a:t>Informe dos resultados da enquisa de satisfacción do PTXAS 2025</a:t>
            </a:r>
          </a:p>
          <a:p>
            <a:pPr marL="546100" indent="-546100"/>
            <a:br>
              <a:rPr lang="gl-ES" sz="22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1463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34B54B-B6FB-7EBB-8B1D-C6A3953AE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CC86D146-1E1D-8037-6003-3105B036CA26}"/>
              </a:ext>
            </a:extLst>
          </p:cNvPr>
          <p:cNvSpPr txBox="1">
            <a:spLocks/>
          </p:cNvSpPr>
          <p:nvPr/>
        </p:nvSpPr>
        <p:spPr>
          <a:xfrm>
            <a:off x="611294" y="1017434"/>
            <a:ext cx="10969411" cy="5047536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2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resultados</a:t>
            </a:r>
            <a:r>
              <a:rPr lang="gl-ES" sz="2200" b="1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: </a:t>
            </a:r>
            <a:r>
              <a:rPr lang="gl-ES" sz="2200" b="1" noProof="0" dirty="0">
                <a:latin typeface="Roboto Thin" pitchFamily="2" charset="0"/>
                <a:ea typeface="Roboto Thin" pitchFamily="2" charset="0"/>
              </a:rPr>
              <a:t>Satisfacción por temas</a:t>
            </a:r>
            <a:endParaRPr lang="gl-ES" sz="1800" b="1" noProof="0" dirty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endParaRPr lang="gl-ES" sz="1000" b="1" noProof="0" dirty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r>
              <a:rPr lang="gl-ES" sz="16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Por preguntas</a:t>
            </a: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, os valores máis positivos afectan ao contacto co </a:t>
            </a:r>
            <a:r>
              <a:rPr lang="gl-ES" sz="1600" b="1" noProof="0" dirty="0" err="1">
                <a:latin typeface="Roboto Thin" pitchFamily="2" charset="0"/>
                <a:ea typeface="Roboto Thin" pitchFamily="2" charset="0"/>
              </a:rPr>
              <a:t>estudantado</a:t>
            </a: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 (3,89/5), á coordinación con outros servizos / áreas administrativas en doutoramento (3,75/5) e a información proporcionada pola páxina </a:t>
            </a:r>
            <a:r>
              <a:rPr lang="gl-ES" sz="1600" b="1" noProof="0" dirty="0" err="1">
                <a:latin typeface="Roboto Thin" pitchFamily="2" charset="0"/>
                <a:ea typeface="Roboto Thin" pitchFamily="2" charset="0"/>
              </a:rPr>
              <a:t>web</a:t>
            </a: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 da Eido (3,63/5), que é a única que mellora respecto de 2021. En particular, no campus de Pontevedra o contacto co </a:t>
            </a:r>
            <a:r>
              <a:rPr lang="gl-ES" sz="1600" b="1" noProof="0" dirty="0" err="1">
                <a:latin typeface="Roboto Thin" pitchFamily="2" charset="0"/>
                <a:ea typeface="Roboto Thin" pitchFamily="2" charset="0"/>
              </a:rPr>
              <a:t>estudantado</a:t>
            </a: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 acada un valor de 4,67/5, a coordinación con outros servizos 4/5 e a información da </a:t>
            </a:r>
            <a:r>
              <a:rPr lang="gl-ES" sz="1600" b="1" noProof="0" dirty="0" err="1">
                <a:latin typeface="Roboto Thin" pitchFamily="2" charset="0"/>
                <a:ea typeface="Roboto Thin" pitchFamily="2" charset="0"/>
              </a:rPr>
              <a:t>web</a:t>
            </a: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 da Eido tamén 4/5, resultados que melloran os previos e os únicos que acadan os obxectivos de calidade.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Os valores máis negativos afectan á formación en doutoramento (2,23/5), a dotación de persoal (2,42/5) e as ferramentas informáticas dispoñibles en doutoramento (2,56/5), todos na área de insatisfacción, todos coincidentes cos resultados de 2021. En particular, no campus de Ourense acádanse os peores resultados.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Estes valores concordan coas fortalezas e propostas de melloras xerais identificadas.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6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Por PD</a:t>
            </a: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, 13 PD superan o obxectivo de calidade (un 32%), se ben este dato hai que tomalo con moita cautela dada a mínima poboación asociada a cada un deles (taxa de resposta) e ao feito de que mesmo en 8 PD non hai resposta.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Por rama de coñecemento, a significación estatística é maior, destacan os PD de Artes e Humanidades e Enxeñaría e Arquitectura, ambos os dous por riba do obxectivo de calidade. No sentido contrario, a rama menos valorada é a de Ciencias, cun valor inferior a 3/5.</a:t>
            </a:r>
          </a:p>
        </p:txBody>
      </p:sp>
      <p:sp>
        <p:nvSpPr>
          <p:cNvPr id="4" name="Título 2">
            <a:extLst>
              <a:ext uri="{FF2B5EF4-FFF2-40B4-BE49-F238E27FC236}">
                <a16:creationId xmlns:a16="http://schemas.microsoft.com/office/drawing/2014/main" id="{3F5C3B5F-6D84-EF0A-A19F-3A78415F5CA9}"/>
              </a:ext>
            </a:extLst>
          </p:cNvPr>
          <p:cNvSpPr txBox="1">
            <a:spLocks/>
          </p:cNvSpPr>
          <p:nvPr/>
        </p:nvSpPr>
        <p:spPr>
          <a:xfrm>
            <a:off x="150124" y="97660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6100" indent="-546100"/>
            <a:r>
              <a:rPr lang="gl-ES" sz="4000" noProof="0" dirty="0">
                <a:solidFill>
                  <a:schemeClr val="bg1"/>
                </a:solidFill>
              </a:rPr>
              <a:t>4. </a:t>
            </a:r>
            <a:r>
              <a:rPr lang="gl-ES" sz="2800" noProof="0" dirty="0">
                <a:solidFill>
                  <a:schemeClr val="bg1"/>
                </a:solidFill>
              </a:rPr>
              <a:t>Informe dos resultados da enquisa de satisfacción do PTXAS 2025</a:t>
            </a:r>
          </a:p>
          <a:p>
            <a:pPr marL="546100" indent="-546100"/>
            <a:br>
              <a:rPr lang="gl-ES" sz="22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3523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F1A86-C7E9-2E10-12FE-79B9F8D80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4D88FA16-1F2F-05B6-3C25-0778F7A8BE8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27171" y="926866"/>
            <a:ext cx="11189008" cy="515012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2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Conclusións</a:t>
            </a:r>
            <a:r>
              <a:rPr lang="gl-ES" sz="2200" b="1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:</a:t>
            </a:r>
            <a:endParaRPr lang="gl-ES" sz="1800" b="1" noProof="0" dirty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Os resultados de participación globais (taxas altas &gt; 40%) melloran a primeira experiencia previa do 2021. Maior adhesión nos campus periféricos.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Resultados de satisfacción globais en diminución, saíndo da área de satisfacción (valor Aceptable da escala). Non se acada o obxectivo de calidade programado para 2024/25.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A distribución das cuestións nas áreas de satisfacción (que se corresponden coa dimensión Xestión da Titulación) e insatisfacción (dimensión Recursos) non sufriron apenas cambios.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A situación particular indesexable actual da infraestrutura informática ligada á xestión académica (transición da aplicación </a:t>
            </a:r>
            <a:r>
              <a:rPr lang="gl-ES" sz="1600" b="1" noProof="0" dirty="0" err="1">
                <a:latin typeface="Roboto Thin" pitchFamily="2" charset="0"/>
                <a:ea typeface="Roboto Thin" pitchFamily="2" charset="0"/>
              </a:rPr>
              <a:t>Xescampus</a:t>
            </a: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 a Sigma) contamina moitos dos criterios e provoca sobrecarga e preocupación/frustración.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Preséntanse por primeira vez resultados por PD e por ramas de coñecemento, cunha significación estatística limitada.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Gran necesidade de mellora a comunicación vertical (servizos centrais a áreas) e gran vontade de colaborar e mellorar ha simplificación e harmonización das actividades e procedementos.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Os grupos seguen a xerar unha grande variedade de ideas e propostas de mellora.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6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Recomendacións</a:t>
            </a:r>
            <a:r>
              <a:rPr lang="gl-ES" sz="1600" b="1" noProof="0" dirty="0">
                <a:latin typeface="Roboto Thin" pitchFamily="2" charset="0"/>
                <a:ea typeface="Roboto Thin" pitchFamily="2" charset="0"/>
              </a:rPr>
              <a:t>: suxírese mellorar os mecanismos que garantan a participación nos grupos de traballo, co obxecto de acadar unha maior validez e harmonización nos resultados de participación e de satisfacción.</a:t>
            </a:r>
          </a:p>
        </p:txBody>
      </p:sp>
      <p:sp>
        <p:nvSpPr>
          <p:cNvPr id="5" name="Título 2">
            <a:extLst>
              <a:ext uri="{FF2B5EF4-FFF2-40B4-BE49-F238E27FC236}">
                <a16:creationId xmlns:a16="http://schemas.microsoft.com/office/drawing/2014/main" id="{2AC1952C-436F-357B-1BD8-0336F3351E98}"/>
              </a:ext>
            </a:extLst>
          </p:cNvPr>
          <p:cNvSpPr txBox="1">
            <a:spLocks/>
          </p:cNvSpPr>
          <p:nvPr/>
        </p:nvSpPr>
        <p:spPr>
          <a:xfrm>
            <a:off x="150124" y="97660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6100" indent="-546100"/>
            <a:r>
              <a:rPr lang="gl-ES" sz="4000" noProof="0" dirty="0">
                <a:solidFill>
                  <a:schemeClr val="bg1"/>
                </a:solidFill>
              </a:rPr>
              <a:t>4. </a:t>
            </a:r>
            <a:r>
              <a:rPr lang="gl-ES" sz="2800" noProof="0" dirty="0">
                <a:solidFill>
                  <a:schemeClr val="bg1"/>
                </a:solidFill>
              </a:rPr>
              <a:t>Informe dos resultados da enquisa de satisfacción do PTXAS 2025</a:t>
            </a:r>
          </a:p>
          <a:p>
            <a:pPr marL="546100" indent="-546100"/>
            <a:br>
              <a:rPr lang="gl-ES" sz="22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7003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413D0-996C-773A-293E-B9E858EAC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ED5081BD-6F81-2A2F-2152-B6A900E68C36}"/>
              </a:ext>
            </a:extLst>
          </p:cNvPr>
          <p:cNvSpPr txBox="1">
            <a:spLocks/>
          </p:cNvSpPr>
          <p:nvPr/>
        </p:nvSpPr>
        <p:spPr>
          <a:xfrm>
            <a:off x="789081" y="1317401"/>
            <a:ext cx="9739836" cy="111312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Análise de expectativas</a:t>
            </a:r>
            <a:r>
              <a:rPr lang="gl-E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:</a:t>
            </a:r>
            <a:endParaRPr lang="gl-ES" sz="1800" b="1" dirty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dirty="0">
                <a:latin typeface="Roboto Thin" pitchFamily="2" charset="0"/>
                <a:ea typeface="Roboto Thin" pitchFamily="2" charset="0"/>
              </a:rPr>
              <a:t>Non se identifican elementos a engadir ou eliminar, polo que o cuestionario semella seguir tendo validez</a:t>
            </a:r>
          </a:p>
        </p:txBody>
      </p:sp>
      <p:sp>
        <p:nvSpPr>
          <p:cNvPr id="5" name="Título 2">
            <a:extLst>
              <a:ext uri="{FF2B5EF4-FFF2-40B4-BE49-F238E27FC236}">
                <a16:creationId xmlns:a16="http://schemas.microsoft.com/office/drawing/2014/main" id="{A1CB6219-13A6-4621-B082-380C901DDDA0}"/>
              </a:ext>
            </a:extLst>
          </p:cNvPr>
          <p:cNvSpPr txBox="1">
            <a:spLocks/>
          </p:cNvSpPr>
          <p:nvPr/>
        </p:nvSpPr>
        <p:spPr>
          <a:xfrm>
            <a:off x="150124" y="97660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6100" indent="-546100"/>
            <a:r>
              <a:rPr lang="gl-ES" sz="4000" noProof="0" dirty="0">
                <a:solidFill>
                  <a:schemeClr val="bg1"/>
                </a:solidFill>
              </a:rPr>
              <a:t>4. </a:t>
            </a:r>
            <a:r>
              <a:rPr lang="gl-ES" sz="2800" noProof="0" dirty="0">
                <a:solidFill>
                  <a:schemeClr val="bg1"/>
                </a:solidFill>
              </a:rPr>
              <a:t>Informe dos resultados da enquisa de satisfacción do PTXAS 2025</a:t>
            </a:r>
          </a:p>
          <a:p>
            <a:pPr marL="546100" indent="-546100"/>
            <a:br>
              <a:rPr lang="gl-ES" sz="22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7784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6859921-D0D4-E447-B81A-4DB4415A2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20" y="2732088"/>
            <a:ext cx="1841500" cy="3073400"/>
          </a:xfrm>
          <a:prstGeom prst="rect">
            <a:avLst/>
          </a:prstGeom>
        </p:spPr>
      </p:pic>
      <p:sp>
        <p:nvSpPr>
          <p:cNvPr id="6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3712191" y="1824079"/>
            <a:ext cx="8254908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gl-ES" b="1" noProof="0" dirty="0">
                <a:latin typeface="Roboto Thin" pitchFamily="2" charset="0"/>
                <a:ea typeface="Roboto Thin" pitchFamily="2" charset="0"/>
              </a:rPr>
              <a:t>Seguimento do Proceso de Dirección Estratéxica: Cadro de Mando</a:t>
            </a:r>
          </a:p>
        </p:txBody>
      </p:sp>
    </p:spTree>
    <p:extLst>
      <p:ext uri="{BB962C8B-B14F-4D97-AF65-F5344CB8AC3E}">
        <p14:creationId xmlns:p14="http://schemas.microsoft.com/office/powerpoint/2010/main" val="1603978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C4540-B858-2B8F-6507-0BE05BAA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60D41065-0556-97C9-79E1-05507DC9D933}"/>
              </a:ext>
            </a:extLst>
          </p:cNvPr>
          <p:cNvSpPr txBox="1">
            <a:spLocks/>
          </p:cNvSpPr>
          <p:nvPr/>
        </p:nvSpPr>
        <p:spPr>
          <a:xfrm>
            <a:off x="150124" y="88779"/>
            <a:ext cx="11923507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1338" indent="-541338"/>
            <a:r>
              <a:rPr lang="gl-ES" sz="4000" noProof="0" dirty="0">
                <a:solidFill>
                  <a:schemeClr val="bg1"/>
                </a:solidFill>
              </a:rPr>
              <a:t>5. </a:t>
            </a:r>
            <a:r>
              <a:rPr lang="pt-BR" sz="2800" noProof="0" dirty="0">
                <a:solidFill>
                  <a:schemeClr val="bg1"/>
                </a:solidFill>
              </a:rPr>
              <a:t>Seguimento do </a:t>
            </a:r>
            <a:r>
              <a:rPr lang="pt-BR" sz="2800" noProof="0" dirty="0" err="1">
                <a:solidFill>
                  <a:schemeClr val="bg1"/>
                </a:solidFill>
              </a:rPr>
              <a:t>Proceso</a:t>
            </a:r>
            <a:r>
              <a:rPr lang="pt-BR" sz="2800" noProof="0" dirty="0">
                <a:solidFill>
                  <a:schemeClr val="bg1"/>
                </a:solidFill>
              </a:rPr>
              <a:t> de </a:t>
            </a:r>
            <a:r>
              <a:rPr lang="pt-BR" sz="2800" noProof="0" dirty="0" err="1">
                <a:solidFill>
                  <a:schemeClr val="bg1"/>
                </a:solidFill>
              </a:rPr>
              <a:t>Dirección</a:t>
            </a:r>
            <a:r>
              <a:rPr lang="pt-BR" sz="2800" noProof="0" dirty="0">
                <a:solidFill>
                  <a:schemeClr val="bg1"/>
                </a:solidFill>
              </a:rPr>
              <a:t> </a:t>
            </a:r>
            <a:r>
              <a:rPr lang="pt-BR" sz="2800" noProof="0" dirty="0" err="1">
                <a:solidFill>
                  <a:schemeClr val="bg1"/>
                </a:solidFill>
              </a:rPr>
              <a:t>Estratéxica</a:t>
            </a:r>
            <a:r>
              <a:rPr lang="pt-BR" sz="2800" noProof="0" dirty="0">
                <a:solidFill>
                  <a:schemeClr val="bg1"/>
                </a:solidFill>
              </a:rPr>
              <a:t>: </a:t>
            </a:r>
            <a:r>
              <a:rPr lang="pt-BR" sz="2800" noProof="0" dirty="0" err="1">
                <a:solidFill>
                  <a:schemeClr val="bg1"/>
                </a:solidFill>
              </a:rPr>
              <a:t>Cadro</a:t>
            </a:r>
            <a:r>
              <a:rPr lang="pt-BR" sz="2800" noProof="0" dirty="0">
                <a:solidFill>
                  <a:schemeClr val="bg1"/>
                </a:solidFill>
              </a:rPr>
              <a:t> de Mando</a:t>
            </a:r>
          </a:p>
          <a:p>
            <a:pPr marL="541338" indent="-541338"/>
            <a:endParaRPr lang="pt-BR" sz="2350" noProof="0" dirty="0">
              <a:solidFill>
                <a:schemeClr val="bg1"/>
              </a:solidFill>
            </a:endParaRPr>
          </a:p>
          <a:p>
            <a:pPr marL="541338" indent="-541338"/>
            <a:br>
              <a:rPr lang="gl-ES" sz="235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6930104-2B01-E817-18FC-53EEB4614F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0474" y="985420"/>
            <a:ext cx="7642805" cy="50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8312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C4B722F-2D74-FD33-AE4D-FD9DC94FCF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2732088"/>
            <a:ext cx="1841500" cy="3073400"/>
          </a:xfrm>
          <a:prstGeom prst="rect">
            <a:avLst/>
          </a:prstGeom>
        </p:spPr>
      </p:pic>
      <p:sp>
        <p:nvSpPr>
          <p:cNvPr id="3" name="Marcador de contenido 1">
            <a:extLst>
              <a:ext uri="{FF2B5EF4-FFF2-40B4-BE49-F238E27FC236}">
                <a16:creationId xmlns:a16="http://schemas.microsoft.com/office/drawing/2014/main" id="{BB8937A8-F4CD-9EB2-6B69-259379C71B1C}"/>
              </a:ext>
            </a:extLst>
          </p:cNvPr>
          <p:cNvSpPr txBox="1">
            <a:spLocks/>
          </p:cNvSpPr>
          <p:nvPr/>
        </p:nvSpPr>
        <p:spPr>
          <a:xfrm>
            <a:off x="3163825" y="1824079"/>
            <a:ext cx="8538156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gl-ES" b="1" noProof="0" dirty="0">
                <a:latin typeface="Roboto Thin" pitchFamily="2" charset="0"/>
                <a:ea typeface="Roboto Thin" pitchFamily="2" charset="0"/>
              </a:rPr>
              <a:t>Seguimento do Proceso de Xestión das Persoas</a:t>
            </a:r>
          </a:p>
        </p:txBody>
      </p:sp>
    </p:spTree>
    <p:extLst>
      <p:ext uri="{BB962C8B-B14F-4D97-AF65-F5344CB8AC3E}">
        <p14:creationId xmlns:p14="http://schemas.microsoft.com/office/powerpoint/2010/main" val="40834121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CE5479-0E8B-6FFE-99BD-67407B45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743954D4-A4A9-3ED9-5611-38DB3FB4119F}"/>
              </a:ext>
            </a:extLst>
          </p:cNvPr>
          <p:cNvSpPr txBox="1">
            <a:spLocks/>
          </p:cNvSpPr>
          <p:nvPr/>
        </p:nvSpPr>
        <p:spPr>
          <a:xfrm>
            <a:off x="150124" y="88780"/>
            <a:ext cx="11923507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1338" indent="-541338"/>
            <a:r>
              <a:rPr lang="gl-ES" sz="4000" noProof="0" dirty="0">
                <a:solidFill>
                  <a:schemeClr val="bg1"/>
                </a:solidFill>
              </a:rPr>
              <a:t>6. </a:t>
            </a:r>
            <a:r>
              <a:rPr lang="pt-BR" sz="2800" noProof="0" dirty="0">
                <a:solidFill>
                  <a:schemeClr val="bg1"/>
                </a:solidFill>
              </a:rPr>
              <a:t>Seguimento do </a:t>
            </a:r>
            <a:r>
              <a:rPr lang="pt-BR" sz="2800" noProof="0" dirty="0" err="1">
                <a:solidFill>
                  <a:schemeClr val="bg1"/>
                </a:solidFill>
              </a:rPr>
              <a:t>Proceso</a:t>
            </a:r>
            <a:r>
              <a:rPr lang="pt-BR" sz="2800" noProof="0" dirty="0">
                <a:solidFill>
                  <a:schemeClr val="bg1"/>
                </a:solidFill>
              </a:rPr>
              <a:t> de </a:t>
            </a:r>
            <a:r>
              <a:rPr lang="pt-BR" sz="2800" noProof="0" dirty="0" err="1">
                <a:solidFill>
                  <a:schemeClr val="bg1"/>
                </a:solidFill>
              </a:rPr>
              <a:t>Xestión</a:t>
            </a:r>
            <a:r>
              <a:rPr lang="pt-BR" sz="2800" noProof="0" dirty="0">
                <a:solidFill>
                  <a:schemeClr val="bg1"/>
                </a:solidFill>
              </a:rPr>
              <a:t> das </a:t>
            </a:r>
            <a:r>
              <a:rPr lang="pt-BR" sz="2800" noProof="0" dirty="0" err="1">
                <a:solidFill>
                  <a:schemeClr val="bg1"/>
                </a:solidFill>
              </a:rPr>
              <a:t>Persoas</a:t>
            </a:r>
            <a:endParaRPr lang="pt-BR" sz="2800" noProof="0" dirty="0">
              <a:solidFill>
                <a:schemeClr val="bg1"/>
              </a:solidFill>
            </a:endParaRPr>
          </a:p>
          <a:p>
            <a:pPr marL="541338" indent="-541338"/>
            <a:br>
              <a:rPr lang="gl-ES" sz="235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EABF1CF-D07C-DDD8-648B-8E98F50E5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0282" y="979803"/>
            <a:ext cx="4258125" cy="5040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DAA56CE-3CDD-D107-78DB-6F22329920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1403" y="1023151"/>
            <a:ext cx="4073340" cy="5040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DF36E9A4-8967-FA0A-03F6-D4ADA101DE79}"/>
              </a:ext>
            </a:extLst>
          </p:cNvPr>
          <p:cNvCxnSpPr/>
          <p:nvPr/>
        </p:nvCxnSpPr>
        <p:spPr>
          <a:xfrm flipH="1">
            <a:off x="9428085" y="4385570"/>
            <a:ext cx="1828800" cy="612559"/>
          </a:xfrm>
          <a:prstGeom prst="straightConnector1">
            <a:avLst/>
          </a:prstGeom>
          <a:ln w="412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741938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9866C-5F4D-B507-3433-966AFB3F7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ADD29D2-3E11-5F79-436B-C3455D2795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380" y="980024"/>
            <a:ext cx="8906993" cy="5040000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sp>
        <p:nvSpPr>
          <p:cNvPr id="6" name="Título 2">
            <a:extLst>
              <a:ext uri="{FF2B5EF4-FFF2-40B4-BE49-F238E27FC236}">
                <a16:creationId xmlns:a16="http://schemas.microsoft.com/office/drawing/2014/main" id="{F73A6159-0023-4CF9-92B4-13FF5AD26516}"/>
              </a:ext>
            </a:extLst>
          </p:cNvPr>
          <p:cNvSpPr txBox="1">
            <a:spLocks/>
          </p:cNvSpPr>
          <p:nvPr/>
        </p:nvSpPr>
        <p:spPr>
          <a:xfrm>
            <a:off x="150124" y="88780"/>
            <a:ext cx="11923507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1338" indent="-541338"/>
            <a:r>
              <a:rPr lang="gl-ES" sz="4000" noProof="0" dirty="0">
                <a:solidFill>
                  <a:schemeClr val="bg1"/>
                </a:solidFill>
              </a:rPr>
              <a:t>6. </a:t>
            </a:r>
            <a:r>
              <a:rPr lang="pt-BR" sz="2800" noProof="0" dirty="0">
                <a:solidFill>
                  <a:schemeClr val="bg1"/>
                </a:solidFill>
              </a:rPr>
              <a:t>Seguimento do </a:t>
            </a:r>
            <a:r>
              <a:rPr lang="pt-BR" sz="2800" noProof="0" dirty="0" err="1">
                <a:solidFill>
                  <a:schemeClr val="bg1"/>
                </a:solidFill>
              </a:rPr>
              <a:t>Proceso</a:t>
            </a:r>
            <a:r>
              <a:rPr lang="pt-BR" sz="2800" noProof="0" dirty="0">
                <a:solidFill>
                  <a:schemeClr val="bg1"/>
                </a:solidFill>
              </a:rPr>
              <a:t> de </a:t>
            </a:r>
            <a:r>
              <a:rPr lang="pt-BR" sz="2800" noProof="0" dirty="0" err="1">
                <a:solidFill>
                  <a:schemeClr val="bg1"/>
                </a:solidFill>
              </a:rPr>
              <a:t>Xestión</a:t>
            </a:r>
            <a:r>
              <a:rPr lang="pt-BR" sz="2800" noProof="0" dirty="0">
                <a:solidFill>
                  <a:schemeClr val="bg1"/>
                </a:solidFill>
              </a:rPr>
              <a:t> das </a:t>
            </a:r>
            <a:r>
              <a:rPr lang="pt-BR" sz="2800" noProof="0" dirty="0" err="1">
                <a:solidFill>
                  <a:schemeClr val="bg1"/>
                </a:solidFill>
              </a:rPr>
              <a:t>Persoas</a:t>
            </a:r>
            <a:endParaRPr lang="pt-BR" sz="2800" noProof="0" dirty="0">
              <a:solidFill>
                <a:schemeClr val="bg1"/>
              </a:solidFill>
            </a:endParaRPr>
          </a:p>
          <a:p>
            <a:pPr marL="541338" indent="-541338"/>
            <a:br>
              <a:rPr lang="gl-ES" sz="235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2104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2F0CF-8011-A663-D7F6-AA59EA912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FD0BB45-C674-411C-B62E-1D4327AB64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000" y="1006719"/>
            <a:ext cx="9016000" cy="5040000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sp>
        <p:nvSpPr>
          <p:cNvPr id="5" name="Título 2">
            <a:extLst>
              <a:ext uri="{FF2B5EF4-FFF2-40B4-BE49-F238E27FC236}">
                <a16:creationId xmlns:a16="http://schemas.microsoft.com/office/drawing/2014/main" id="{CAFD548D-C965-22E6-9716-49AEFCEB6A27}"/>
              </a:ext>
            </a:extLst>
          </p:cNvPr>
          <p:cNvSpPr txBox="1">
            <a:spLocks/>
          </p:cNvSpPr>
          <p:nvPr/>
        </p:nvSpPr>
        <p:spPr>
          <a:xfrm>
            <a:off x="150124" y="88780"/>
            <a:ext cx="11923507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1338" indent="-541338"/>
            <a:r>
              <a:rPr lang="gl-ES" sz="4000" noProof="0" dirty="0">
                <a:solidFill>
                  <a:schemeClr val="bg1"/>
                </a:solidFill>
              </a:rPr>
              <a:t>6. </a:t>
            </a:r>
            <a:r>
              <a:rPr lang="pt-BR" sz="2800" noProof="0" dirty="0">
                <a:solidFill>
                  <a:schemeClr val="bg1"/>
                </a:solidFill>
              </a:rPr>
              <a:t>Seguimento do </a:t>
            </a:r>
            <a:r>
              <a:rPr lang="pt-BR" sz="2800" noProof="0" dirty="0" err="1">
                <a:solidFill>
                  <a:schemeClr val="bg1"/>
                </a:solidFill>
              </a:rPr>
              <a:t>Proceso</a:t>
            </a:r>
            <a:r>
              <a:rPr lang="pt-BR" sz="2800" noProof="0" dirty="0">
                <a:solidFill>
                  <a:schemeClr val="bg1"/>
                </a:solidFill>
              </a:rPr>
              <a:t> de </a:t>
            </a:r>
            <a:r>
              <a:rPr lang="pt-BR" sz="2800" noProof="0" dirty="0" err="1">
                <a:solidFill>
                  <a:schemeClr val="bg1"/>
                </a:solidFill>
              </a:rPr>
              <a:t>Xestión</a:t>
            </a:r>
            <a:r>
              <a:rPr lang="pt-BR" sz="2800" noProof="0" dirty="0">
                <a:solidFill>
                  <a:schemeClr val="bg1"/>
                </a:solidFill>
              </a:rPr>
              <a:t> das </a:t>
            </a:r>
            <a:r>
              <a:rPr lang="pt-BR" sz="2800" noProof="0" dirty="0" err="1">
                <a:solidFill>
                  <a:schemeClr val="bg1"/>
                </a:solidFill>
              </a:rPr>
              <a:t>Persoas</a:t>
            </a:r>
            <a:endParaRPr lang="pt-BR" sz="2800" noProof="0" dirty="0">
              <a:solidFill>
                <a:schemeClr val="bg1"/>
              </a:solidFill>
            </a:endParaRPr>
          </a:p>
          <a:p>
            <a:pPr marL="541338" indent="-541338"/>
            <a:br>
              <a:rPr lang="gl-ES" sz="235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108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2EA232F-9E22-C945-5868-574538A278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20" y="2732088"/>
            <a:ext cx="1854200" cy="3073400"/>
          </a:xfrm>
          <a:prstGeom prst="rect">
            <a:avLst/>
          </a:prstGeom>
        </p:spPr>
      </p:pic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3712191" y="1824079"/>
            <a:ext cx="7989789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gl-ES" b="1" noProof="0" dirty="0">
                <a:latin typeface="Roboto Thin" pitchFamily="2" charset="0"/>
                <a:ea typeface="Roboto Thin" pitchFamily="2" charset="0"/>
              </a:rPr>
              <a:t>Informe da Presidencia</a:t>
            </a:r>
          </a:p>
        </p:txBody>
      </p:sp>
    </p:spTree>
    <p:extLst>
      <p:ext uri="{BB962C8B-B14F-4D97-AF65-F5344CB8AC3E}">
        <p14:creationId xmlns:p14="http://schemas.microsoft.com/office/powerpoint/2010/main" val="140257551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9066E-F99C-4E4D-6D3F-A2E43F1C2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84F6B96-E5B7-A667-BDC5-41FFF23FC4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826" y="985836"/>
            <a:ext cx="8984347" cy="5040000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sp>
        <p:nvSpPr>
          <p:cNvPr id="5" name="Título 2">
            <a:extLst>
              <a:ext uri="{FF2B5EF4-FFF2-40B4-BE49-F238E27FC236}">
                <a16:creationId xmlns:a16="http://schemas.microsoft.com/office/drawing/2014/main" id="{141AE1E9-5869-DF6E-F6CD-E1EEB336C1F9}"/>
              </a:ext>
            </a:extLst>
          </p:cNvPr>
          <p:cNvSpPr txBox="1">
            <a:spLocks/>
          </p:cNvSpPr>
          <p:nvPr/>
        </p:nvSpPr>
        <p:spPr>
          <a:xfrm>
            <a:off x="150124" y="88780"/>
            <a:ext cx="11923507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1338" indent="-541338"/>
            <a:r>
              <a:rPr lang="gl-ES" sz="4000" noProof="0" dirty="0">
                <a:solidFill>
                  <a:schemeClr val="bg1"/>
                </a:solidFill>
              </a:rPr>
              <a:t>6. </a:t>
            </a:r>
            <a:r>
              <a:rPr lang="pt-BR" sz="2800" noProof="0" dirty="0">
                <a:solidFill>
                  <a:schemeClr val="bg1"/>
                </a:solidFill>
              </a:rPr>
              <a:t>Seguimento do </a:t>
            </a:r>
            <a:r>
              <a:rPr lang="pt-BR" sz="2800" noProof="0" dirty="0" err="1">
                <a:solidFill>
                  <a:schemeClr val="bg1"/>
                </a:solidFill>
              </a:rPr>
              <a:t>Proceso</a:t>
            </a:r>
            <a:r>
              <a:rPr lang="pt-BR" sz="2800" noProof="0" dirty="0">
                <a:solidFill>
                  <a:schemeClr val="bg1"/>
                </a:solidFill>
              </a:rPr>
              <a:t> de </a:t>
            </a:r>
            <a:r>
              <a:rPr lang="pt-BR" sz="2800" noProof="0" dirty="0" err="1">
                <a:solidFill>
                  <a:schemeClr val="bg1"/>
                </a:solidFill>
              </a:rPr>
              <a:t>Xestión</a:t>
            </a:r>
            <a:r>
              <a:rPr lang="pt-BR" sz="2800" noProof="0" dirty="0">
                <a:solidFill>
                  <a:schemeClr val="bg1"/>
                </a:solidFill>
              </a:rPr>
              <a:t> das </a:t>
            </a:r>
            <a:r>
              <a:rPr lang="pt-BR" sz="2800" noProof="0" dirty="0" err="1">
                <a:solidFill>
                  <a:schemeClr val="bg1"/>
                </a:solidFill>
              </a:rPr>
              <a:t>Persoas</a:t>
            </a:r>
            <a:endParaRPr lang="pt-BR" sz="2800" noProof="0" dirty="0">
              <a:solidFill>
                <a:schemeClr val="bg1"/>
              </a:solidFill>
            </a:endParaRPr>
          </a:p>
          <a:p>
            <a:pPr marL="541338" indent="-541338"/>
            <a:br>
              <a:rPr lang="gl-ES" sz="235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23804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B4CA1-7B29-8EFB-D783-F0A6D5875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946F356-7B90-9E67-421D-49F51093D1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7199" y="985196"/>
            <a:ext cx="8937601" cy="5040000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sp>
        <p:nvSpPr>
          <p:cNvPr id="5" name="Título 2">
            <a:extLst>
              <a:ext uri="{FF2B5EF4-FFF2-40B4-BE49-F238E27FC236}">
                <a16:creationId xmlns:a16="http://schemas.microsoft.com/office/drawing/2014/main" id="{FC602C10-C6A8-3AD7-0B03-8ED1C96DC37D}"/>
              </a:ext>
            </a:extLst>
          </p:cNvPr>
          <p:cNvSpPr txBox="1">
            <a:spLocks/>
          </p:cNvSpPr>
          <p:nvPr/>
        </p:nvSpPr>
        <p:spPr>
          <a:xfrm>
            <a:off x="150124" y="88780"/>
            <a:ext cx="11923507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1338" indent="-541338"/>
            <a:r>
              <a:rPr lang="gl-ES" sz="4000" noProof="0" dirty="0">
                <a:solidFill>
                  <a:schemeClr val="bg1"/>
                </a:solidFill>
              </a:rPr>
              <a:t>6. </a:t>
            </a:r>
            <a:r>
              <a:rPr lang="pt-BR" sz="2800" noProof="0" dirty="0">
                <a:solidFill>
                  <a:schemeClr val="bg1"/>
                </a:solidFill>
              </a:rPr>
              <a:t>Seguimento do </a:t>
            </a:r>
            <a:r>
              <a:rPr lang="pt-BR" sz="2800" noProof="0" dirty="0" err="1">
                <a:solidFill>
                  <a:schemeClr val="bg1"/>
                </a:solidFill>
              </a:rPr>
              <a:t>Proceso</a:t>
            </a:r>
            <a:r>
              <a:rPr lang="pt-BR" sz="2800" noProof="0" dirty="0">
                <a:solidFill>
                  <a:schemeClr val="bg1"/>
                </a:solidFill>
              </a:rPr>
              <a:t> de </a:t>
            </a:r>
            <a:r>
              <a:rPr lang="pt-BR" sz="2800" noProof="0" dirty="0" err="1">
                <a:solidFill>
                  <a:schemeClr val="bg1"/>
                </a:solidFill>
              </a:rPr>
              <a:t>Xestión</a:t>
            </a:r>
            <a:r>
              <a:rPr lang="pt-BR" sz="2800" noProof="0" dirty="0">
                <a:solidFill>
                  <a:schemeClr val="bg1"/>
                </a:solidFill>
              </a:rPr>
              <a:t> das </a:t>
            </a:r>
            <a:r>
              <a:rPr lang="pt-BR" sz="2800" noProof="0" dirty="0" err="1">
                <a:solidFill>
                  <a:schemeClr val="bg1"/>
                </a:solidFill>
              </a:rPr>
              <a:t>Persoas</a:t>
            </a:r>
            <a:endParaRPr lang="pt-BR" sz="2800" noProof="0" dirty="0">
              <a:solidFill>
                <a:schemeClr val="bg1"/>
              </a:solidFill>
            </a:endParaRPr>
          </a:p>
          <a:p>
            <a:pPr marL="541338" indent="-541338"/>
            <a:br>
              <a:rPr lang="gl-ES" sz="235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74315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1">
            <a:extLst>
              <a:ext uri="{FF2B5EF4-FFF2-40B4-BE49-F238E27FC236}">
                <a16:creationId xmlns:a16="http://schemas.microsoft.com/office/drawing/2014/main" id="{144B9022-4721-26D1-65BE-97504EAF3052}"/>
              </a:ext>
            </a:extLst>
          </p:cNvPr>
          <p:cNvSpPr txBox="1">
            <a:spLocks/>
          </p:cNvSpPr>
          <p:nvPr/>
        </p:nvSpPr>
        <p:spPr>
          <a:xfrm>
            <a:off x="2920753" y="1824079"/>
            <a:ext cx="8781227" cy="39814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l-ES" b="1" noProof="0" dirty="0"/>
              <a:t>Rolda aberta de intervencións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D668BD1-38C7-52FD-60B6-E6FC63B9D3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20" y="2732088"/>
            <a:ext cx="1854200" cy="307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01460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35B1E08-9DE9-C225-3B2D-44393FAADF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5337" y="-269883"/>
            <a:ext cx="12722675" cy="712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14404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E6554B8-61AE-EC91-CBAF-91B8D71975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2732088"/>
            <a:ext cx="1841500" cy="3073400"/>
          </a:xfrm>
          <a:prstGeom prst="rect">
            <a:avLst/>
          </a:prstGeom>
        </p:spPr>
      </p:pic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69893AC5-B7C2-80C5-D099-CAD51191C3C0}"/>
              </a:ext>
            </a:extLst>
          </p:cNvPr>
          <p:cNvSpPr txBox="1">
            <a:spLocks/>
          </p:cNvSpPr>
          <p:nvPr/>
        </p:nvSpPr>
        <p:spPr>
          <a:xfrm>
            <a:off x="3712191" y="1824079"/>
            <a:ext cx="7989789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gl-ES" b="1" noProof="0" dirty="0">
                <a:latin typeface="Roboto Thin" pitchFamily="2" charset="0"/>
                <a:ea typeface="Roboto Thin" pitchFamily="2" charset="0"/>
              </a:rPr>
              <a:t>Rolda aberta de intervencións</a:t>
            </a:r>
          </a:p>
        </p:txBody>
      </p:sp>
    </p:spTree>
    <p:extLst>
      <p:ext uri="{BB962C8B-B14F-4D97-AF65-F5344CB8AC3E}">
        <p14:creationId xmlns:p14="http://schemas.microsoft.com/office/powerpoint/2010/main" val="2698472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E61F2-5E57-9B36-9271-26EDAA92E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B0ADBE6E-7144-5516-057B-B9EAD14497F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13507" y="2071343"/>
            <a:ext cx="10753624" cy="959237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marL="0" indent="0" fontAlgn="base">
              <a:lnSpc>
                <a:spcPct val="100000"/>
              </a:lnSpc>
              <a:buNone/>
            </a:pPr>
            <a:r>
              <a:rPr lang="gl-ES" sz="2400" b="1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* </a:t>
            </a:r>
            <a:r>
              <a:rPr lang="gl-ES" sz="24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Informe definitivo ACSUG de renovación da acreditación</a:t>
            </a:r>
          </a:p>
          <a:p>
            <a:pPr marL="1339850" indent="-176213" fontAlgn="base">
              <a:lnSpc>
                <a:spcPct val="100000"/>
              </a:lnSpc>
            </a:pP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PD en Protección do Patrimonio Cultural - </a:t>
            </a:r>
            <a:r>
              <a:rPr lang="gl-ES" sz="24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FAVORABLE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4DDC1F89-6FB9-82F6-0FBC-61E62211B9B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>
                <a:solidFill>
                  <a:schemeClr val="bg1"/>
                </a:solidFill>
              </a:rPr>
              <a:t>2. Informe da Presidencia</a:t>
            </a:r>
          </a:p>
        </p:txBody>
      </p:sp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C891ED71-D032-1665-367B-8A35353B4631}"/>
              </a:ext>
            </a:extLst>
          </p:cNvPr>
          <p:cNvSpPr txBox="1">
            <a:spLocks/>
          </p:cNvSpPr>
          <p:nvPr/>
        </p:nvSpPr>
        <p:spPr>
          <a:xfrm>
            <a:off x="380471" y="1117307"/>
            <a:ext cx="11431057" cy="46166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Situación dos programas de verificación/</a:t>
            </a:r>
            <a:r>
              <a:rPr lang="gl-ES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ACREDITACIÓN</a:t>
            </a: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/modificación/seguimento</a:t>
            </a:r>
            <a:r>
              <a:rPr lang="gl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85307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D93DF-6A95-D12B-C7A1-8BBE3F708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48E6AFE3-1963-0221-53DC-50515E17D57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>
                <a:solidFill>
                  <a:schemeClr val="bg1"/>
                </a:solidFill>
              </a:rPr>
              <a:t>2. Informe da Presidencia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B653051-96FA-1D41-ED29-FC6160697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609" y="1777439"/>
            <a:ext cx="11628000" cy="415620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462416D1-8F48-93C7-C42D-B1F7D28C3687}"/>
              </a:ext>
            </a:extLst>
          </p:cNvPr>
          <p:cNvSpPr/>
          <p:nvPr/>
        </p:nvSpPr>
        <p:spPr>
          <a:xfrm>
            <a:off x="6566642" y="5170344"/>
            <a:ext cx="2672178" cy="248574"/>
          </a:xfrm>
          <a:prstGeom prst="rect">
            <a:avLst/>
          </a:prstGeom>
          <a:solidFill>
            <a:srgbClr val="FF0000">
              <a:alpha val="10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noProof="0" dirty="0"/>
          </a:p>
        </p:txBody>
      </p:sp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1654003F-8153-4C00-8C2F-0AF5E55DC6F8}"/>
              </a:ext>
            </a:extLst>
          </p:cNvPr>
          <p:cNvSpPr txBox="1">
            <a:spLocks/>
          </p:cNvSpPr>
          <p:nvPr/>
        </p:nvSpPr>
        <p:spPr>
          <a:xfrm>
            <a:off x="380471" y="1111697"/>
            <a:ext cx="11431057" cy="46166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Situación dos programas de verificación/</a:t>
            </a:r>
            <a:r>
              <a:rPr lang="gl-ES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ACREDITACIÓN</a:t>
            </a: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/modificación/seguimento</a:t>
            </a:r>
            <a:r>
              <a:rPr lang="gl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4236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2A577E-98F9-C042-EE30-C7E47240EA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6EE55FC2-F0BB-F4A0-A10A-5542B58C701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>
                <a:solidFill>
                  <a:schemeClr val="bg1"/>
                </a:solidFill>
              </a:rPr>
              <a:t>2. Informe da Presidencia</a:t>
            </a:r>
          </a:p>
        </p:txBody>
      </p:sp>
      <p:sp>
        <p:nvSpPr>
          <p:cNvPr id="7" name="Marcador de contenido 1">
            <a:extLst>
              <a:ext uri="{FF2B5EF4-FFF2-40B4-BE49-F238E27FC236}">
                <a16:creationId xmlns:a16="http://schemas.microsoft.com/office/drawing/2014/main" id="{3F626693-68D0-D760-1772-5B9E2FD61A88}"/>
              </a:ext>
            </a:extLst>
          </p:cNvPr>
          <p:cNvSpPr txBox="1">
            <a:spLocks/>
          </p:cNvSpPr>
          <p:nvPr/>
        </p:nvSpPr>
        <p:spPr>
          <a:xfrm>
            <a:off x="380471" y="1111697"/>
            <a:ext cx="11431057" cy="46166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Situación dos programas de </a:t>
            </a:r>
            <a:r>
              <a:rPr lang="gl-ES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VERIFICACIÓN</a:t>
            </a: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/acreditación/modificación/seguimento</a:t>
            </a:r>
            <a:r>
              <a:rPr lang="gl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</a:t>
            </a:r>
          </a:p>
        </p:txBody>
      </p:sp>
      <p:sp>
        <p:nvSpPr>
          <p:cNvPr id="8" name="Marcador de contenido 1">
            <a:extLst>
              <a:ext uri="{FF2B5EF4-FFF2-40B4-BE49-F238E27FC236}">
                <a16:creationId xmlns:a16="http://schemas.microsoft.com/office/drawing/2014/main" id="{37F7688A-AFA8-5642-89EA-13F868D02FA1}"/>
              </a:ext>
            </a:extLst>
          </p:cNvPr>
          <p:cNvSpPr txBox="1">
            <a:spLocks/>
          </p:cNvSpPr>
          <p:nvPr/>
        </p:nvSpPr>
        <p:spPr>
          <a:xfrm>
            <a:off x="807897" y="1712315"/>
            <a:ext cx="10753624" cy="959237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gl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* </a:t>
            </a:r>
            <a:r>
              <a:rPr lang="es-ES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Declaración de interese de un </a:t>
            </a:r>
            <a:r>
              <a:rPr lang="es-ES" sz="22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novo</a:t>
            </a:r>
            <a:r>
              <a:rPr lang="es-ES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PD en Física, Computación e Ciencia Aeroespacial</a:t>
            </a:r>
            <a:endParaRPr lang="gl-ES" sz="2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in" pitchFamily="2" charset="0"/>
              <a:ea typeface="Roboto Thin" pitchFamily="2" charset="0"/>
            </a:endParaRPr>
          </a:p>
          <a:p>
            <a:pPr marL="717550" indent="-88900" fontAlgn="base">
              <a:lnSpc>
                <a:spcPct val="100000"/>
              </a:lnSpc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Aprobada en Comité de Dirección 20/11/2025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442B78B-FF6D-E224-B824-5E894A65A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8556" y="2671552"/>
            <a:ext cx="4835832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428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E87A6-1ABE-4B4E-5378-92124E005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2EF3078-6E10-863D-5F8F-FE0FC1FD1D6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>
                <a:solidFill>
                  <a:schemeClr val="bg1"/>
                </a:solidFill>
              </a:rPr>
              <a:t>2. Informe da Presidencia</a:t>
            </a:r>
          </a:p>
        </p:txBody>
      </p:sp>
      <p:sp>
        <p:nvSpPr>
          <p:cNvPr id="7" name="Marcador de contenido 1">
            <a:extLst>
              <a:ext uri="{FF2B5EF4-FFF2-40B4-BE49-F238E27FC236}">
                <a16:creationId xmlns:a16="http://schemas.microsoft.com/office/drawing/2014/main" id="{1CD53CE9-9426-71D8-8C45-EB96C40CF34A}"/>
              </a:ext>
            </a:extLst>
          </p:cNvPr>
          <p:cNvSpPr txBox="1">
            <a:spLocks/>
          </p:cNvSpPr>
          <p:nvPr/>
        </p:nvSpPr>
        <p:spPr>
          <a:xfrm>
            <a:off x="380471" y="1117307"/>
            <a:ext cx="11431057" cy="46166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Situación dos programas de </a:t>
            </a:r>
            <a:r>
              <a:rPr lang="gl-ES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VERIFICACIÓN</a:t>
            </a: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/acreditación/modificación/seguimento</a:t>
            </a:r>
            <a:r>
              <a:rPr lang="gl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</a:t>
            </a:r>
          </a:p>
        </p:txBody>
      </p:sp>
      <p:pic>
        <p:nvPicPr>
          <p:cNvPr id="11" name="Imagen 10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16AD3ABF-730B-7211-F890-B711BD3D41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3224" y="1573362"/>
            <a:ext cx="8805550" cy="4464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BD9508A7-AC93-50F2-95BB-234F6E270403}"/>
              </a:ext>
            </a:extLst>
          </p:cNvPr>
          <p:cNvSpPr/>
          <p:nvPr/>
        </p:nvSpPr>
        <p:spPr>
          <a:xfrm>
            <a:off x="5136139" y="4873025"/>
            <a:ext cx="1062708" cy="1164338"/>
          </a:xfrm>
          <a:prstGeom prst="rect">
            <a:avLst/>
          </a:prstGeom>
          <a:solidFill>
            <a:srgbClr val="FF0000">
              <a:alpha val="10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noProof="0" dirty="0"/>
          </a:p>
        </p:txBody>
      </p:sp>
    </p:spTree>
    <p:extLst>
      <p:ext uri="{BB962C8B-B14F-4D97-AF65-F5344CB8AC3E}">
        <p14:creationId xmlns:p14="http://schemas.microsoft.com/office/powerpoint/2010/main" val="10043067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3329</TotalTime>
  <Words>3347</Words>
  <Application>Microsoft Office PowerPoint</Application>
  <PresentationFormat>Panorámica</PresentationFormat>
  <Paragraphs>219</Paragraphs>
  <Slides>54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54</vt:i4>
      </vt:variant>
    </vt:vector>
  </HeadingPairs>
  <TitlesOfParts>
    <vt:vector size="63" baseType="lpstr">
      <vt:lpstr>Arial</vt:lpstr>
      <vt:lpstr>Campus Simple</vt:lpstr>
      <vt:lpstr>New Baskerville</vt:lpstr>
      <vt:lpstr>Roboto</vt:lpstr>
      <vt:lpstr>Roboto Th</vt:lpstr>
      <vt:lpstr>Roboto Thin</vt:lpstr>
      <vt:lpstr>Symbol</vt:lpstr>
      <vt:lpstr>Times New Roman</vt:lpstr>
      <vt:lpstr>Tema de Office</vt:lpstr>
      <vt:lpstr>EIDO</vt:lpstr>
      <vt:lpstr>Orden do día</vt:lpstr>
      <vt:lpstr>Presentación de PowerPoint</vt:lpstr>
      <vt:lpstr>Presentación de PowerPoint</vt:lpstr>
      <vt:lpstr>Presentación de PowerPoint</vt:lpstr>
      <vt:lpstr>2. Informe da Presidencia</vt:lpstr>
      <vt:lpstr>2. Informe da Presidencia</vt:lpstr>
      <vt:lpstr>2. Informe da Presidencia</vt:lpstr>
      <vt:lpstr>2. Informe da Presidencia</vt:lpstr>
      <vt:lpstr>2. Informe da Presidencia</vt:lpstr>
      <vt:lpstr>2. Informe da Presidencia</vt:lpstr>
      <vt:lpstr>2. Informe da Presidencia</vt:lpstr>
      <vt:lpstr>2. Informe da Presidencia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2. Informe da Presidencia</vt:lpstr>
      <vt:lpstr>2. Informe da Presidencia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Universidade de Vigo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EIDO - Comisión de Calidade</dc:title>
  <dc:creator>Nacho</dc:creator>
  <cp:lastModifiedBy>Ignacio Pérez Juste</cp:lastModifiedBy>
  <cp:revision>173</cp:revision>
  <dcterms:created xsi:type="dcterms:W3CDTF">2021-10-25T10:06:46Z</dcterms:created>
  <dcterms:modified xsi:type="dcterms:W3CDTF">2026-02-26T00:36:48Z</dcterms:modified>
</cp:coreProperties>
</file>