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75" r:id="rId3"/>
    <p:sldId id="339" r:id="rId4"/>
    <p:sldId id="306" r:id="rId5"/>
    <p:sldId id="307" r:id="rId6"/>
    <p:sldId id="367" r:id="rId7"/>
    <p:sldId id="365" r:id="rId8"/>
    <p:sldId id="387" r:id="rId9"/>
    <p:sldId id="390" r:id="rId10"/>
    <p:sldId id="368" r:id="rId11"/>
    <p:sldId id="308" r:id="rId12"/>
    <p:sldId id="386" r:id="rId13"/>
    <p:sldId id="366" r:id="rId14"/>
    <p:sldId id="369" r:id="rId15"/>
    <p:sldId id="403" r:id="rId16"/>
    <p:sldId id="400" r:id="rId17"/>
    <p:sldId id="401" r:id="rId18"/>
    <p:sldId id="402" r:id="rId19"/>
    <p:sldId id="398" r:id="rId20"/>
    <p:sldId id="399" r:id="rId21"/>
    <p:sldId id="309" r:id="rId22"/>
    <p:sldId id="317" r:id="rId23"/>
    <p:sldId id="373" r:id="rId24"/>
    <p:sldId id="314" r:id="rId25"/>
    <p:sldId id="318" r:id="rId26"/>
    <p:sldId id="320" r:id="rId27"/>
    <p:sldId id="321" r:id="rId28"/>
    <p:sldId id="322" r:id="rId29"/>
    <p:sldId id="323" r:id="rId30"/>
    <p:sldId id="324" r:id="rId31"/>
    <p:sldId id="372" r:id="rId32"/>
    <p:sldId id="374" r:id="rId33"/>
    <p:sldId id="325" r:id="rId34"/>
    <p:sldId id="371" r:id="rId35"/>
    <p:sldId id="375" r:id="rId36"/>
    <p:sldId id="343" r:id="rId37"/>
    <p:sldId id="344" r:id="rId38"/>
    <p:sldId id="345" r:id="rId39"/>
    <p:sldId id="346" r:id="rId40"/>
    <p:sldId id="376" r:id="rId41"/>
    <p:sldId id="377" r:id="rId42"/>
    <p:sldId id="378" r:id="rId43"/>
    <p:sldId id="379" r:id="rId44"/>
    <p:sldId id="311" r:id="rId45"/>
    <p:sldId id="385" r:id="rId46"/>
    <p:sldId id="263" r:id="rId47"/>
    <p:sldId id="380" r:id="rId48"/>
    <p:sldId id="381" r:id="rId49"/>
    <p:sldId id="382" r:id="rId50"/>
    <p:sldId id="383" r:id="rId51"/>
    <p:sldId id="384" r:id="rId52"/>
    <p:sldId id="264" r:id="rId53"/>
    <p:sldId id="258" r:id="rId54"/>
    <p:sldId id="265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21"/>
    <a:srgbClr val="073349"/>
    <a:srgbClr val="003DA6"/>
    <a:srgbClr val="00B2E3"/>
    <a:srgbClr val="E1251B"/>
    <a:srgbClr val="A6A6A6"/>
    <a:srgbClr val="7F7F7F"/>
    <a:srgbClr val="898C8E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>
        <p:scale>
          <a:sx n="85" d="100"/>
          <a:sy n="85" d="100"/>
        </p:scale>
        <p:origin x="588" y="63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25/02/2026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25/02/2026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vigo.gal/universidade/calidade/novas/enquisa-satisfaccion-estudantado-cos-programas-doutoramento-2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l-ES" sz="20000" kern="700" spc="-200" noProof="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gl-ES" sz="20000" noProof="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gl-ES" sz="1800" noProof="0" dirty="0">
                <a:solidFill>
                  <a:schemeClr val="bg1"/>
                </a:solidFill>
              </a:rPr>
              <a:t>26 de febreiro de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gl-ES" sz="5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Calidade</a:t>
            </a: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CB0D-B722-0949-80B3-4B3CE11A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FE86E27-CFBA-E70E-74F3-043AB6D26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CFB7B70E-F49D-E33D-8137-9501D8545981}"/>
              </a:ext>
            </a:extLst>
          </p:cNvPr>
          <p:cNvSpPr txBox="1">
            <a:spLocks/>
          </p:cNvSpPr>
          <p:nvPr/>
        </p:nvSpPr>
        <p:spPr>
          <a:xfrm>
            <a:off x="380471" y="1642337"/>
            <a:ext cx="10981581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Modificacións substanciais</a:t>
            </a:r>
            <a:r>
              <a:rPr lang="gl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(tramitadas xuño/xullo 2025)</a:t>
            </a:r>
            <a:endParaRPr lang="gl-ES" sz="2400" dirty="0"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37EDD-934E-F0D9-F30E-E9B68CC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8" b="1787"/>
          <a:stretch/>
        </p:blipFill>
        <p:spPr>
          <a:xfrm>
            <a:off x="201408" y="2254165"/>
            <a:ext cx="5602533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088283-444C-AF6B-D104-BC0615CB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2" b="2842"/>
          <a:stretch/>
        </p:blipFill>
        <p:spPr>
          <a:xfrm>
            <a:off x="5446645" y="2254165"/>
            <a:ext cx="6590422" cy="24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F6F47BCB-787C-463D-875D-1880CA03815A}"/>
              </a:ext>
            </a:extLst>
          </p:cNvPr>
          <p:cNvSpPr txBox="1">
            <a:spLocks/>
          </p:cNvSpPr>
          <p:nvPr/>
        </p:nvSpPr>
        <p:spPr>
          <a:xfrm>
            <a:off x="380471" y="111169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98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BA8497-24E0-0A7C-343F-19F22C340B6D}"/>
              </a:ext>
            </a:extLst>
          </p:cNvPr>
          <p:cNvSpPr txBox="1"/>
          <p:nvPr/>
        </p:nvSpPr>
        <p:spPr>
          <a:xfrm>
            <a:off x="1522822" y="2203680"/>
            <a:ext cx="9323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non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agroalimentaria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Comunicación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Creación e investigación en arte contemporánea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Enxeñaría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química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Xestión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resolución de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conflitos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. Menores, familia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xustiza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terapéutica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0D9A42-8A71-920B-9052-7352016AB324}"/>
              </a:ext>
            </a:extLst>
          </p:cNvPr>
          <p:cNvSpPr txBox="1"/>
          <p:nvPr/>
        </p:nvSpPr>
        <p:spPr>
          <a:xfrm>
            <a:off x="1462273" y="4131813"/>
            <a:ext cx="9267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Biotecnoloxía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avanzada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Ciencias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sociais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envellecemento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(UVI + USC + UDC + UPOR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UTAD) (1º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Equidade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innovación en educación (UVI + USC + UDC + UCAN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UOV)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Estudos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literarios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Xeotecnoloxías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aplicadas á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construción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,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enerxía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industria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USAL)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161EF691-7346-0AA6-1E80-137A5FAEB988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B26005A-7A8A-4DB4-15F0-F0E1478A2E3D}"/>
              </a:ext>
            </a:extLst>
          </p:cNvPr>
          <p:cNvSpPr txBox="1">
            <a:spLocks/>
          </p:cNvSpPr>
          <p:nvPr/>
        </p:nvSpPr>
        <p:spPr>
          <a:xfrm>
            <a:off x="380471" y="1642337"/>
            <a:ext cx="10981581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Tramitados xuño/xullo 2025</a:t>
            </a:r>
            <a:endParaRPr lang="gl-ES" sz="2400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2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2139-A3A6-4CC1-3324-ED0E9B5D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45155FC-B90F-3E72-B5FD-6C8B9B13B4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1AF01B-AF07-D91B-5E41-F1D4132522A0}"/>
              </a:ext>
            </a:extLst>
          </p:cNvPr>
          <p:cNvSpPr txBox="1"/>
          <p:nvPr/>
        </p:nvSpPr>
        <p:spPr>
          <a:xfrm>
            <a:off x="1473995" y="2413337"/>
            <a:ext cx="94214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interuniversitarios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doutras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universidades: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química (USC + UVI)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Endocrinoloxía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(USC + UVI)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New Baskerville" panose="02020602060200020203" pitchFamily="18" charset="0"/>
              <a:ea typeface="Times New Roman" panose="02020603050405020304" pitchFamily="18" charset="0"/>
              <a:cs typeface="Helvetica Neue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dirty="0" err="1">
                <a:latin typeface="New Baskerville" panose="02020602060200020203" pitchFamily="18" charset="0"/>
                <a:ea typeface="Times New Roman" panose="02020603050405020304" pitchFamily="18" charset="0"/>
              </a:rPr>
              <a:t>Estudos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</a:rPr>
              <a:t> Ingleses avanzados (USC + UVI + UDC)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Láser, fotónica e visión (USC + UVI + UDC)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b="1" dirty="0">
              <a:effectLst/>
              <a:latin typeface="New Baskerville" panose="02020602060200020203" pitchFamily="18" charset="0"/>
              <a:ea typeface="Times New Roman" panose="02020603050405020304" pitchFamily="18" charset="0"/>
              <a:cs typeface="Helvetica Neue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Matemáticas e aplicación (USC + UVI + UDC + UPOR + UTAD)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(1º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Neurociencia e </a:t>
            </a:r>
            <a:r>
              <a:rPr lang="es-ES" sz="1800" b="1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psicoloxía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clínica (USC + UVI + UDC)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B49AE22-63CA-EB64-A887-0C141934B75F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E7785C9C-E88C-FE22-18AF-628C6802687D}"/>
              </a:ext>
            </a:extLst>
          </p:cNvPr>
          <p:cNvSpPr txBox="1">
            <a:spLocks/>
          </p:cNvSpPr>
          <p:nvPr/>
        </p:nvSpPr>
        <p:spPr>
          <a:xfrm>
            <a:off x="380471" y="1642337"/>
            <a:ext cx="10981581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Tramitados xuño/xullo 2025</a:t>
            </a:r>
            <a:endParaRPr lang="gl-ES" sz="2400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CCD5-12F3-4369-F1C9-BFD44CEA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9EE284C-8195-D1A1-E5F3-8814BDA848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A419E84-8E5F-E2B7-B183-24659D051608}"/>
              </a:ext>
            </a:extLst>
          </p:cNvPr>
          <p:cNvGrpSpPr>
            <a:grpSpLocks noChangeAspect="1"/>
          </p:cNvGrpSpPr>
          <p:nvPr/>
        </p:nvGrpSpPr>
        <p:grpSpPr>
          <a:xfrm>
            <a:off x="263660" y="2314369"/>
            <a:ext cx="4642234" cy="2520000"/>
            <a:chOff x="431955" y="1330505"/>
            <a:chExt cx="6324132" cy="3433000"/>
          </a:xfrm>
        </p:grpSpPr>
        <p:pic>
          <p:nvPicPr>
            <p:cNvPr id="9" name="Imagen 8" descr="Texto&#10;&#10;El contenido generado por IA puede ser incorrecto.">
              <a:extLst>
                <a:ext uri="{FF2B5EF4-FFF2-40B4-BE49-F238E27FC236}">
                  <a16:creationId xmlns:a16="http://schemas.microsoft.com/office/drawing/2014/main" id="{C15ACAB4-FF9C-3BB5-86E3-AEF724AC7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55" y="1330505"/>
              <a:ext cx="6324132" cy="3433000"/>
            </a:xfrm>
            <a:prstGeom prst="rect">
              <a:avLst/>
            </a:prstGeom>
          </p:spPr>
        </p:pic>
        <p:pic>
          <p:nvPicPr>
            <p:cNvPr id="11" name="Imagen 10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666EB6E9-D4C9-30F9-0335-C5F7DA07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827" y="3800346"/>
              <a:ext cx="1071805" cy="763030"/>
            </a:xfrm>
            <a:prstGeom prst="rect">
              <a:avLst/>
            </a:prstGeom>
          </p:spPr>
        </p:pic>
      </p:grpSp>
      <p:pic>
        <p:nvPicPr>
          <p:cNvPr id="14" name="Imagen 13" descr="Tabla&#10;&#10;El contenido generado por IA puede ser incorrecto.">
            <a:extLst>
              <a:ext uri="{FF2B5EF4-FFF2-40B4-BE49-F238E27FC236}">
                <a16:creationId xmlns:a16="http://schemas.microsoft.com/office/drawing/2014/main" id="{EE2D8668-1BED-E754-FF78-B97FC90BC7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17" t="16646"/>
          <a:stretch>
            <a:fillRect/>
          </a:stretch>
        </p:blipFill>
        <p:spPr>
          <a:xfrm>
            <a:off x="5020785" y="1890508"/>
            <a:ext cx="6966531" cy="3961016"/>
          </a:xfrm>
          <a:prstGeom prst="rect">
            <a:avLst/>
          </a:prstGeom>
        </p:spPr>
      </p:pic>
      <p:pic>
        <p:nvPicPr>
          <p:cNvPr id="15" name="Imagen 14" descr="Tabla&#10;&#10;El contenido generado por IA puede ser incorrecto.">
            <a:extLst>
              <a:ext uri="{FF2B5EF4-FFF2-40B4-BE49-F238E27FC236}">
                <a16:creationId xmlns:a16="http://schemas.microsoft.com/office/drawing/2014/main" id="{14FAAE9E-F115-1C0D-099C-C641E1A6CB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130" b="87368"/>
          <a:stretch>
            <a:fillRect/>
          </a:stretch>
        </p:blipFill>
        <p:spPr>
          <a:xfrm>
            <a:off x="5381997" y="1290258"/>
            <a:ext cx="6134955" cy="60025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39D3B13-4439-F888-0DB9-2BB2FB9E75C3}"/>
              </a:ext>
            </a:extLst>
          </p:cNvPr>
          <p:cNvSpPr/>
          <p:nvPr/>
        </p:nvSpPr>
        <p:spPr>
          <a:xfrm>
            <a:off x="9632054" y="5233957"/>
            <a:ext cx="648000" cy="556571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336281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D1BA-BBC0-3B75-EB3E-F9CAAD79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753F427D-CD9D-0806-985A-DBDC06338A7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1D8166F-D4FA-7A0D-CFFB-0082F67422DF}"/>
              </a:ext>
            </a:extLst>
          </p:cNvPr>
          <p:cNvGrpSpPr>
            <a:grpSpLocks noChangeAspect="1"/>
          </p:cNvGrpSpPr>
          <p:nvPr/>
        </p:nvGrpSpPr>
        <p:grpSpPr>
          <a:xfrm>
            <a:off x="263660" y="2314369"/>
            <a:ext cx="4642234" cy="2520000"/>
            <a:chOff x="431955" y="1330505"/>
            <a:chExt cx="6324132" cy="3433000"/>
          </a:xfrm>
        </p:grpSpPr>
        <p:pic>
          <p:nvPicPr>
            <p:cNvPr id="6" name="Imagen 5" descr="Texto&#10;&#10;El contenido generado por IA puede ser incorrecto.">
              <a:extLst>
                <a:ext uri="{FF2B5EF4-FFF2-40B4-BE49-F238E27FC236}">
                  <a16:creationId xmlns:a16="http://schemas.microsoft.com/office/drawing/2014/main" id="{201889FE-CCB9-745E-7842-DC516219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55" y="1330505"/>
              <a:ext cx="6324132" cy="3433000"/>
            </a:xfrm>
            <a:prstGeom prst="rect">
              <a:avLst/>
            </a:prstGeom>
          </p:spPr>
        </p:pic>
        <p:pic>
          <p:nvPicPr>
            <p:cNvPr id="7" name="Imagen 6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3DF68F02-C63E-4822-05E2-530FE3FE8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827" y="3800346"/>
              <a:ext cx="1071805" cy="763030"/>
            </a:xfrm>
            <a:prstGeom prst="rect">
              <a:avLst/>
            </a:prstGeom>
          </p:spPr>
        </p:pic>
      </p:grpSp>
      <p:pic>
        <p:nvPicPr>
          <p:cNvPr id="9" name="Imagen 8" descr="Tabla&#10;&#10;El contenido generado por IA puede ser incorrecto.">
            <a:extLst>
              <a:ext uri="{FF2B5EF4-FFF2-40B4-BE49-F238E27FC236}">
                <a16:creationId xmlns:a16="http://schemas.microsoft.com/office/drawing/2014/main" id="{891C252E-8D4F-A18C-BFE8-7D836D4C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34" t="56669"/>
          <a:stretch>
            <a:fillRect/>
          </a:stretch>
        </p:blipFill>
        <p:spPr>
          <a:xfrm>
            <a:off x="5413472" y="3042271"/>
            <a:ext cx="6514868" cy="1792098"/>
          </a:xfrm>
          <a:prstGeom prst="rect">
            <a:avLst/>
          </a:prstGeom>
        </p:spPr>
      </p:pic>
      <p:pic>
        <p:nvPicPr>
          <p:cNvPr id="10" name="Imagen 9" descr="Tabla&#10;&#10;El contenido generado por IA puede ser incorrecto.">
            <a:extLst>
              <a:ext uri="{FF2B5EF4-FFF2-40B4-BE49-F238E27FC236}">
                <a16:creationId xmlns:a16="http://schemas.microsoft.com/office/drawing/2014/main" id="{EC08F725-24E9-9D51-D091-E1BD4830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3622" b="90534"/>
          <a:stretch>
            <a:fillRect/>
          </a:stretch>
        </p:blipFill>
        <p:spPr>
          <a:xfrm>
            <a:off x="6809393" y="2169009"/>
            <a:ext cx="3543588" cy="3915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8C4A7E8-0376-6579-6788-D211A1483986}"/>
              </a:ext>
            </a:extLst>
          </p:cNvPr>
          <p:cNvSpPr/>
          <p:nvPr/>
        </p:nvSpPr>
        <p:spPr>
          <a:xfrm>
            <a:off x="9704981" y="4207355"/>
            <a:ext cx="648000" cy="556571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pic>
        <p:nvPicPr>
          <p:cNvPr id="13" name="Imagen 12" descr="Tabla&#10;&#10;El contenido generado por IA puede ser incorrecto.">
            <a:extLst>
              <a:ext uri="{FF2B5EF4-FFF2-40B4-BE49-F238E27FC236}">
                <a16:creationId xmlns:a16="http://schemas.microsoft.com/office/drawing/2014/main" id="{16511EED-7079-C149-1A9E-60764C4A06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2" t="20480" r="32661" b="70054"/>
          <a:stretch>
            <a:fillRect/>
          </a:stretch>
        </p:blipFill>
        <p:spPr>
          <a:xfrm>
            <a:off x="6338131" y="2605640"/>
            <a:ext cx="4976868" cy="3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2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94F60-B390-44C0-7863-722941BB9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32906EE8-E6C5-A562-EE17-9DDB41CB2EF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17" name="Imagen 1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BA6E779-DDC9-34A0-D19F-4233FB24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04" y="1054241"/>
            <a:ext cx="10624991" cy="49717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400AB49-2B81-0557-54BB-B7DE4C8E5882}"/>
              </a:ext>
            </a:extLst>
          </p:cNvPr>
          <p:cNvSpPr/>
          <p:nvPr/>
        </p:nvSpPr>
        <p:spPr>
          <a:xfrm>
            <a:off x="605860" y="3483696"/>
            <a:ext cx="10860604" cy="2597343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338578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88E75-5A10-3C86-FF94-D045BEE7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574F64CD-96F4-86CA-0F87-D2237219FCDB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58EFF31-B9FA-2B4C-1D2A-177E8C9B50CE}"/>
              </a:ext>
            </a:extLst>
          </p:cNvPr>
          <p:cNvGrpSpPr>
            <a:grpSpLocks noChangeAspect="1"/>
          </p:cNvGrpSpPr>
          <p:nvPr/>
        </p:nvGrpSpPr>
        <p:grpSpPr>
          <a:xfrm>
            <a:off x="263660" y="2314369"/>
            <a:ext cx="4642234" cy="2520000"/>
            <a:chOff x="431955" y="1330505"/>
            <a:chExt cx="6324132" cy="3433000"/>
          </a:xfrm>
        </p:grpSpPr>
        <p:pic>
          <p:nvPicPr>
            <p:cNvPr id="6" name="Imagen 5" descr="Texto&#10;&#10;El contenido generado por IA puede ser incorrecto.">
              <a:extLst>
                <a:ext uri="{FF2B5EF4-FFF2-40B4-BE49-F238E27FC236}">
                  <a16:creationId xmlns:a16="http://schemas.microsoft.com/office/drawing/2014/main" id="{828AFC21-D9DD-FDB0-709C-AC2849D6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55" y="1330505"/>
              <a:ext cx="6324132" cy="3433000"/>
            </a:xfrm>
            <a:prstGeom prst="rect">
              <a:avLst/>
            </a:prstGeom>
          </p:spPr>
        </p:pic>
        <p:pic>
          <p:nvPicPr>
            <p:cNvPr id="7" name="Imagen 6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CB529111-9590-B682-B651-2F1B7D58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827" y="3800346"/>
              <a:ext cx="1071805" cy="763030"/>
            </a:xfrm>
            <a:prstGeom prst="rect">
              <a:avLst/>
            </a:prstGeom>
          </p:spPr>
        </p:pic>
      </p:grpSp>
      <p:pic>
        <p:nvPicPr>
          <p:cNvPr id="15" name="Imagen 14" descr="Texto&#10;&#10;El contenido generado por IA puede ser incorrecto.">
            <a:extLst>
              <a:ext uri="{FF2B5EF4-FFF2-40B4-BE49-F238E27FC236}">
                <a16:creationId xmlns:a16="http://schemas.microsoft.com/office/drawing/2014/main" id="{5BE19052-BB21-A6AA-ACCC-F90A2010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17" y="2954661"/>
            <a:ext cx="6921823" cy="1080000"/>
          </a:xfrm>
          <a:prstGeom prst="rect">
            <a:avLst/>
          </a:prstGeom>
        </p:spPr>
      </p:pic>
      <p:pic>
        <p:nvPicPr>
          <p:cNvPr id="16" name="Imagen 15" descr="Programa de Doctorado en Investigaciￃﾳn en tecnoloxￃﾭas e procesos avanzados en la industria.&#10;&#10;El contenido generado por IA puede ser incorrecto.">
            <a:extLst>
              <a:ext uri="{FF2B5EF4-FFF2-40B4-BE49-F238E27FC236}">
                <a16:creationId xmlns:a16="http://schemas.microsoft.com/office/drawing/2014/main" id="{443EBB0E-D7D4-497E-8F62-5FA992D6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86" y="5019652"/>
            <a:ext cx="11309428" cy="828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2997250-9CA9-389B-EC0F-01F76BE86A0A}"/>
              </a:ext>
            </a:extLst>
          </p:cNvPr>
          <p:cNvSpPr/>
          <p:nvPr/>
        </p:nvSpPr>
        <p:spPr>
          <a:xfrm>
            <a:off x="342199" y="4931029"/>
            <a:ext cx="11483293" cy="1032206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422437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114A0-3A0E-0858-4E2D-811FA96A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238F07B8-659D-931B-CE7C-731672E63E9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634C4E1-C9E4-AC85-01B4-AFCBA4633FB4}"/>
              </a:ext>
            </a:extLst>
          </p:cNvPr>
          <p:cNvGrpSpPr>
            <a:grpSpLocks noChangeAspect="1"/>
          </p:cNvGrpSpPr>
          <p:nvPr/>
        </p:nvGrpSpPr>
        <p:grpSpPr>
          <a:xfrm>
            <a:off x="263660" y="2314369"/>
            <a:ext cx="4642234" cy="2520000"/>
            <a:chOff x="431955" y="1330505"/>
            <a:chExt cx="6324132" cy="3433000"/>
          </a:xfrm>
        </p:grpSpPr>
        <p:pic>
          <p:nvPicPr>
            <p:cNvPr id="6" name="Imagen 5" descr="Texto&#10;&#10;El contenido generado por IA puede ser incorrecto.">
              <a:extLst>
                <a:ext uri="{FF2B5EF4-FFF2-40B4-BE49-F238E27FC236}">
                  <a16:creationId xmlns:a16="http://schemas.microsoft.com/office/drawing/2014/main" id="{17E1F433-F855-7FE9-F158-F85BFF67E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55" y="1330505"/>
              <a:ext cx="6324132" cy="3433000"/>
            </a:xfrm>
            <a:prstGeom prst="rect">
              <a:avLst/>
            </a:prstGeom>
          </p:spPr>
        </p:pic>
        <p:pic>
          <p:nvPicPr>
            <p:cNvPr id="7" name="Imagen 6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F1063EB3-9D89-9871-C3A1-414C93C7E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827" y="3800346"/>
              <a:ext cx="1071805" cy="763030"/>
            </a:xfrm>
            <a:prstGeom prst="rect">
              <a:avLst/>
            </a:prstGeom>
          </p:spPr>
        </p:pic>
      </p:grpSp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8674EB50-25FB-3A42-7C48-390AF6103A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21" t="32471"/>
          <a:stretch>
            <a:fillRect/>
          </a:stretch>
        </p:blipFill>
        <p:spPr>
          <a:xfrm>
            <a:off x="5318106" y="2827694"/>
            <a:ext cx="6467482" cy="2006675"/>
          </a:xfrm>
          <a:prstGeom prst="rect">
            <a:avLst/>
          </a:prstGeom>
        </p:spPr>
      </p:pic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6DDDF756-D60E-2C7A-C526-4B61753F41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365" b="86596"/>
          <a:stretch>
            <a:fillRect/>
          </a:stretch>
        </p:blipFill>
        <p:spPr>
          <a:xfrm>
            <a:off x="7286108" y="2314369"/>
            <a:ext cx="2530098" cy="3982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9E1AAB5-03EB-0E70-DDE2-D487BC1A1B27}"/>
              </a:ext>
            </a:extLst>
          </p:cNvPr>
          <p:cNvSpPr/>
          <p:nvPr/>
        </p:nvSpPr>
        <p:spPr>
          <a:xfrm>
            <a:off x="9547903" y="3130269"/>
            <a:ext cx="648000" cy="556571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298349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0F18-C52D-6EBB-6959-CA50838A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226ADD5A-9F6B-F1AF-C52A-640333CD8A38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10" name="Imagen 9" descr="Tabla&#10;&#10;El contenido generado por IA puede ser incorrecto.">
            <a:extLst>
              <a:ext uri="{FF2B5EF4-FFF2-40B4-BE49-F238E27FC236}">
                <a16:creationId xmlns:a16="http://schemas.microsoft.com/office/drawing/2014/main" id="{92674024-F4A5-615D-57D3-16477EF1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8" y="1266254"/>
            <a:ext cx="10868082" cy="420181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0FED1A8-0841-2010-00A9-DAAAB71CCE99}"/>
              </a:ext>
            </a:extLst>
          </p:cNvPr>
          <p:cNvSpPr/>
          <p:nvPr/>
        </p:nvSpPr>
        <p:spPr>
          <a:xfrm>
            <a:off x="573249" y="3691250"/>
            <a:ext cx="11218583" cy="556571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217534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19F6-0D8F-2869-CD5E-092AC616B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74C0005-A523-3C91-5D73-493BE260A7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58" y="1171714"/>
            <a:ext cx="11132501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Solicitude a ACSUG da certificación da implantación do SGC da EIDO (Xullo 2025)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7EB6A7F-E943-1C35-5C51-958741382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57197-D54A-D97E-9397-936D86F8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51"/>
          <a:stretch>
            <a:fillRect/>
          </a:stretch>
        </p:blipFill>
        <p:spPr>
          <a:xfrm>
            <a:off x="3282563" y="1716549"/>
            <a:ext cx="5804289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 err="1">
                <a:solidFill>
                  <a:schemeClr val="bg1"/>
                </a:solidFill>
              </a:rPr>
              <a:t>Orden</a:t>
            </a:r>
            <a:r>
              <a:rPr lang="gl-ES" sz="4000" noProof="0" dirty="0">
                <a:solidFill>
                  <a:schemeClr val="bg1"/>
                </a:solidFill>
              </a:rPr>
              <a:t>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1336" y="1193897"/>
            <a:ext cx="11239130" cy="4696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1.	Aprobación, se procede, das actas de sesións anteriores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2.	Informe da presidencia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3.	Informe dos resultados da enquisa de satisfacción dos estudantes de doutoramento 2025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4.	Informe dos resultados da enquisa de satisfacción do Persoal de Administración e Servizos 2025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5.	Seguimento do Proceso de Dirección Estratéxica: Cadro de Mando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6.	Seguimento do Proceso de Xestión das Persoas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7.	Rolda aberta de intervencións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E1D1C5-FD27-7CC5-09B7-94CC3FC3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79" y="1484653"/>
            <a:ext cx="6694372" cy="41873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B5DFA2-BD53-5207-610C-CC214AAE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9" y="1186004"/>
            <a:ext cx="4408168" cy="44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3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Informe dos resultados da enquisa de satisfacción dos estudantes de doutoramento 2025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6757" y="930880"/>
            <a:ext cx="10300192" cy="499624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Descrición da medición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9388" indent="-179388" fontAlgn="base">
              <a:lnSpc>
                <a:spcPct val="100000"/>
              </a:lnSpc>
              <a:buNone/>
            </a:pPr>
            <a:endParaRPr lang="gl-ES" sz="1200" b="1" noProof="0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Obxectivo da avaliación: Obter información útil relativa á satisfacción dos/as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doutorandos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/as.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Alcance: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PDs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activos adscritos á EIDO (41 PD máis 6 en extinción). 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Poboación avaliada:</a:t>
            </a:r>
          </a:p>
          <a:p>
            <a:pPr marL="536575" indent="803275" algn="just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matriculado de 1º ano no 2023/24: 407 persoas</a:t>
            </a:r>
          </a:p>
          <a:p>
            <a:pPr marL="536575" indent="803275" algn="just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matriculado de 3º ano no 2023/24: 275 persoas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Metodoloxía: Cuestionario en liña (aplicación informática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LimeSurvey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), programada entre 13/10/2026 e 16/11/2026.</a:t>
            </a:r>
          </a:p>
          <a:p>
            <a:pPr marL="630238" indent="0" algn="just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Non hai cambios no cuestionario en relación ao ano anterior.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46CEFE8-8FA2-107E-0D94-303D4F9D695D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09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CC89-488D-12FB-DAE2-252DB67DD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40CB89B-5F0D-A571-2C98-96A9D1B122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784" y="1171177"/>
            <a:ext cx="2300581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Novidades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FE608-A18A-61B6-F7A3-B32347BC8EA6}"/>
              </a:ext>
            </a:extLst>
          </p:cNvPr>
          <p:cNvSpPr txBox="1"/>
          <p:nvPr/>
        </p:nvSpPr>
        <p:spPr>
          <a:xfrm>
            <a:off x="6664172" y="5600941"/>
            <a:ext cx="5409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gl-ES" sz="1000" noProof="0" dirty="0">
                <a:latin typeface="Roboto" pitchFamily="2" charset="0"/>
                <a:ea typeface="Roboto" pitchFamily="2" charset="0"/>
                <a:hlinkClick r:id="rId2"/>
              </a:rPr>
              <a:t>https://www.uvigo.gal/universidade/calidade/novas/enquisa-satisfaccion-estudantado-cos-programas-doutoramento-2025</a:t>
            </a:r>
            <a:endParaRPr lang="gl-ES" sz="1000" noProof="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122FB9-972A-19DC-DF0A-15291E6D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433" y="1057004"/>
            <a:ext cx="2875782" cy="4456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D1415B60-7B68-60CF-0BC3-81507AA7F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47" y="2019088"/>
            <a:ext cx="5517782" cy="3104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9EA3891A-ABBC-4B57-38AD-CEF809BE2226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Participación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50E2FE-F2FD-4C8C-A0D1-D6BFF017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09" y="1831484"/>
            <a:ext cx="5783567" cy="39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524A61F-86B7-FC18-8221-3A5C8187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2" y="1831484"/>
            <a:ext cx="5555690" cy="3960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399933F-55CA-CFB1-7626-CAB2056FE1BD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817595" y="1464359"/>
            <a:ext cx="10588563" cy="392928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Participación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1º ano: Lixeiro aumento en relación á medición anterior (2024), con tendencia á estabilización en valores elevados superiores ao 50%.</a:t>
            </a:r>
            <a:br>
              <a:rPr lang="gl-ES" sz="24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          [208 respostas efectivas dunha poboación de 407]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3º ano: Na liña de anos anteriores, participación arredor de 5 puntos inferior a 1º ano, con tendencia a estabilizar en valores elevados do 45%</a:t>
            </a:r>
            <a:br>
              <a:rPr lang="gl-ES" sz="24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          [121 respostas efectivas dunha poboación de 275]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Os valores históricos mantense relativamente estables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5BB54B80-CF44-8D7A-616D-0A4F1029A300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596" y="1102722"/>
            <a:ext cx="10498329" cy="465255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Participación por programas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A segregación por PD debe considerar o baixo rango de poboación dos participantes en cada PD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Superan o límite do 35% (valor de participación aceptable):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31 dos 40 PD (77,5%) con matrícula en 1º ano e 25 dos 40 PD (62,5%) con matrícula en 3º ano</a:t>
            </a:r>
            <a:br>
              <a:rPr lang="gl-ES" sz="16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Supón unha lixeira mellora en ambos casos respecto de 2024.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Alta participación (igual ou superior ao 75%):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En 1º e 3º ano os PD Ecosistemas Terrestres, Usos Sustentables e Implicacións Ambientais e PD Turismo. En 1º ano os PD Sistemas de Software, PD Tradución e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Paratradución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PD Estudos Ingleses Avanzados, PD Análise Económica, e PD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Xeotecnoloxías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Aplicadas. En 3º ano os PD Láser,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Fotónica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e Visión, PD Equidade, PD Educación, Deporte e Saúde, PD Comunicación, e PD Protección do Patrimonio. En xeral, case todos con bos resultados históricos.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Nula participación: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PD Estatística e Investigación Operativa en 1º e 3º, o PD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Neurociencia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e Psicoloxía Clínica, , PD Matemáticas e Aplicacións en 1º e o PD Estudos Literarios e PD Tradución e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Paratradución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en 3º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D17EF7C7-2436-D4F4-64BA-6F5D30E30639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Satisfacción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40C5F6-8346-46C8-99ED-96D1B036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1" y="2160861"/>
            <a:ext cx="5920238" cy="306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C23788-D42F-88BB-076A-B8834C99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41" y="2160861"/>
            <a:ext cx="5506621" cy="3060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9A30252-2DDF-B091-0444-B1FB7533BB1F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7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209861" y="1030907"/>
            <a:ext cx="10039350" cy="479618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Satisfacción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1º ano: Estabilizase a tendencia á mellora (4,13 → 4,18)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3º ano: Tamén hai una tendencia á mellora (3,93 → 3,96)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Ambos valores están por riba do obxectivo de calidade 2025 (3,95)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Desde o curso 2019/20, os resultados móvense arredor do 4,15 (1º)  e 3,90 (3º) (</a:t>
            </a:r>
            <a:r>
              <a:rPr lang="gl-ES" sz="2400" b="1" i="1" noProof="0" dirty="0">
                <a:latin typeface="Roboto Thin" pitchFamily="2" charset="0"/>
                <a:ea typeface="Roboto Thin" pitchFamily="2" charset="0"/>
              </a:rPr>
              <a:t>Satisfactorio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gl-ES" sz="2400" b="1" i="1" noProof="0" dirty="0">
                <a:latin typeface="Roboto Thin" pitchFamily="2" charset="0"/>
                <a:ea typeface="Roboto Thin" pitchFamily="2" charset="0"/>
              </a:rPr>
              <a:t>Aceptable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preto de </a:t>
            </a:r>
            <a:r>
              <a:rPr lang="gl-ES" sz="2400" b="1" i="1" noProof="0" dirty="0">
                <a:latin typeface="Roboto Thin" pitchFamily="2" charset="0"/>
                <a:ea typeface="Roboto Thin" pitchFamily="2" charset="0"/>
              </a:rPr>
              <a:t>Satisfactorio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, respectivamente, na escala de valoración), o que indica un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posicionamento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na zona positiva da escala de valoración–área de satisfacción. Dende a primeira enquisa no ano 2015/2016, as melloras sitúanse en torno ao 15% (1º) e 12 % (3º).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27DB6362-8161-092B-4D3E-2E9BA7C12AA6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77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2978" y="1050566"/>
            <a:ext cx="10757798" cy="4898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Satisfacción por programas</a:t>
            </a:r>
          </a:p>
          <a:p>
            <a:pPr marL="809625" indent="-266700" fontAlgn="base">
              <a:lnSpc>
                <a:spcPct val="100000"/>
              </a:lnSpc>
            </a:pP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Superan o obxectivo de calidade: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28 PD en 1º ano (semellante ao ano pasado) </a:t>
            </a:r>
            <a:br>
              <a:rPr lang="gl-ES" sz="16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25 PD en 3º ano  (algo inferior ao ano pasado)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Alta satisfacción (≥ 4,5/5):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Biotecnoloxía Avanzada 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(1º e 3º)</a:t>
            </a:r>
            <a:br>
              <a:rPr lang="gl-ES" sz="16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PD Ciencias da Educación e do Comportamento, </a:t>
            </a: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Ciencias do Deporte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PD Tradución e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Paratradución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PD Estudos Ingleses Avanzados, , PD Eficiencia Enerxética, PD Tecnoloxía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Aeroespacial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Xestión e Resolución de Conflitos 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e PD Física Aplicada (1º)</a:t>
            </a:r>
            <a:br>
              <a:rPr lang="gl-ES" sz="16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PD Turismo, PD SSIA, PD Ordenación Xurídica do Mercado, PD Protección do Patrimonio Cultural e </a:t>
            </a: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Investigación en Tecnoloxías y Procesos Avanzados en la Industria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Baixa satisfacción (≤ 3/5):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Neurociencias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PD Estudos Lingüísticos, PD Métodos Matemáticos e PD Matemáticas e Aplicacións (3º)</a:t>
            </a:r>
            <a:br>
              <a:rPr lang="gl-ES" sz="16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Polos resultados de anos anteriores, estes resultados semellan conxunturais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859035E1-10E9-383F-D772-93D303B522BF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Aprobación, se procede, das actas de sesións anteriores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171" y="1046296"/>
            <a:ext cx="10969411" cy="476540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Satisfacción por temas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6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Por seccións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os aspectos máis valorados son os recursos humanos, 4,47 (1º) e 4,30 (3º), a oferta formativa, 4,49 (1º) e 4,14 (3º). Os recursos materiais, 4,11 (1º) e 4,12 (3º) e os procedementos administrativos, 3,97 (1º) superan o obxectivo de calidade, con valores en tendencia á mellora (valores </a:t>
            </a:r>
            <a:r>
              <a:rPr lang="gl-ES" sz="1600" b="1" i="1" noProof="0" dirty="0">
                <a:latin typeface="Roboto Thin" pitchFamily="2" charset="0"/>
                <a:ea typeface="Roboto Thin" pitchFamily="2" charset="0"/>
              </a:rPr>
              <a:t>Satisfactorios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con tendencia a </a:t>
            </a:r>
            <a:r>
              <a:rPr lang="gl-ES" sz="1600" b="1" i="1" noProof="0" dirty="0">
                <a:latin typeface="Roboto Thin" pitchFamily="2" charset="0"/>
                <a:ea typeface="Roboto Thin" pitchFamily="2" charset="0"/>
              </a:rPr>
              <a:t>Moi satisfactorios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Non acadan o obxectivo a sección de información e orientación xeral do programa, 3,71 (1º) e 3,56 (3º), aínda que con tendencia á mellora. Tampouco os procedementos administrativos en 3º ano (3,84), máis estables.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Por preguntas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os aspectos mellor valorados seguen a ser a dirección e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titorización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da tese (4,67 e 4,60, respectivamente) e o fomento da crítica científica (4,54), todo en 1º ano e no rango </a:t>
            </a:r>
            <a:r>
              <a:rPr lang="gl-ES" sz="1600" b="1" i="1" noProof="0" dirty="0">
                <a:latin typeface="Roboto Thin" pitchFamily="2" charset="0"/>
                <a:ea typeface="Roboto Thin" pitchFamily="2" charset="0"/>
              </a:rPr>
              <a:t>Moi satisfactorio.</a:t>
            </a:r>
            <a:endParaRPr lang="gl-ES" sz="16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Debaixo do obxectivo de calidade quedan a orientación profesional, 3,10 (3º), información sobre o sistema de bolsas/contratos para estudantes, 3,45 (1º) e 3,34 (3º), os trámites administrativos sobre a defensa da tese, 3,53 (3º), os trámites informáticos asociados ao documento de actividades, 3,83 (1º) e ao plan de investigación, 3,94 (1º) e 3,65  (3º), a oferta formativa do PD, 3,68 (3º), a información sobre as mencións, 3,69 (3º), sobre as modalidades de presentación da tese, 3,70 (3º), as avaliacións anuais, 3,72 (3º). En xeral, mellóranse os resultados de anos anteriores, pero non o suficiente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5A3BE6A-D96D-26AB-2C86-EF97084C3331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31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33CF-1E5D-1D61-E7CB-B91AA0574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56F9D70-0C9A-3664-330D-509B300813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294" y="1105287"/>
            <a:ext cx="10969411" cy="46474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Conclusións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6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Os resultados de participación globais mantéñense en taxas altas (&gt; 40/50%), con certa estabilidade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Resultados de satisfacción globais en lixeiro aumento, no tramo positivo da escala (</a:t>
            </a:r>
            <a:r>
              <a:rPr lang="gl-ES" sz="1600" b="1" i="1" noProof="0" dirty="0">
                <a:latin typeface="Roboto Thin" pitchFamily="2" charset="0"/>
                <a:ea typeface="Roboto Thin" pitchFamily="2" charset="0"/>
              </a:rPr>
              <a:t>Satisfactorio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), acadando o obxectivo de calidade programado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Por programas, ~80% en 1º e ~70% en 3º superan o obxectivo de calidade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Por temáticas, os resultados cuantitativos indican valoración positivas da oferta formativa e dos recursos humanos (dirección e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titorización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de tese de doutoramento), se ben os cualitativos suxiren que os procesos de supervisión dos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doutorandos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son mellorables. Tamén, nesta liña, os resultados cualitativos confirman capacidade de mellora na infraestrutura virtual, na necesidade dun maior financiamento e nos mecanismos de información e orientación, sobre todo profesional. Por preguntas, os aspectos mellor valorados seguen a ser a dirección e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titorización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da tese (4,67 e 4,60, respectivamente) e o fomento da crítica científica (4,54), todo en 1º ano e no rango </a:t>
            </a:r>
            <a:r>
              <a:rPr lang="gl-ES" sz="1600" b="1" i="1" noProof="0" dirty="0">
                <a:latin typeface="Roboto Thin" pitchFamily="2" charset="0"/>
                <a:ea typeface="Roboto Thin" pitchFamily="2" charset="0"/>
              </a:rPr>
              <a:t>Moi satisfactorio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Recomendacións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: Mellorar os mecanismos de divulgación da realización da enquisa co obxecto de acadar unha maior harmonización nos resultados de participación entre PD, sobre todo ao nivel das CAPD.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1BB599E0-0F82-8B75-1155-EA26B19B35A8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90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B7894-F9E1-BAF5-B6DF-A7C08A292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694F297-B7A4-C292-22D9-8D9C712F73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8777" y="1672109"/>
            <a:ext cx="9739836" cy="351378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Análise de expectativas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6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Recoméndase realizar, cando menos, unha consulta sobre necesidades e expectativas a cada grupo de interese no ciclo estratéxico (actual 2022-2026).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Os resultados desta consulta indican o seguinte:</a:t>
            </a:r>
          </a:p>
          <a:p>
            <a:pPr marL="1882775" indent="-355600" fontAlgn="base">
              <a:lnSpc>
                <a:spcPct val="100000"/>
              </a:lnSpc>
              <a:buNone/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- Posibles elementos con expectativa destacable (para engadir) &lt; 1.5% respostas</a:t>
            </a:r>
          </a:p>
          <a:p>
            <a:pPr marL="2335213" indent="-276225" fontAlgn="base">
              <a:lnSpc>
                <a:spcPct val="100000"/>
              </a:lnSpc>
              <a:buNone/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* 1º ano: actividades formativas, apoio á diversidade (atención e inclusión)</a:t>
            </a:r>
          </a:p>
          <a:p>
            <a:pPr marL="2335213" indent="-276225" fontAlgn="base">
              <a:lnSpc>
                <a:spcPct val="100000"/>
              </a:lnSpc>
              <a:buNone/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* 3º ano: discapacidade (atención e inclusión)</a:t>
            </a:r>
          </a:p>
          <a:p>
            <a:pPr marL="1882775" indent="-355600" fontAlgn="base">
              <a:lnSpc>
                <a:spcPct val="100000"/>
              </a:lnSpc>
              <a:buNone/>
            </a:pPr>
            <a:r>
              <a:rPr lang="gl-ES" sz="1800" b="1" noProof="0" dirty="0">
                <a:latin typeface="Roboto Thin" pitchFamily="2" charset="0"/>
                <a:ea typeface="Roboto Thin" pitchFamily="2" charset="0"/>
              </a:rPr>
              <a:t>- Non se indican elementos para eliminar.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D0D48974-42CD-11D6-CBEF-087A43A02E20}"/>
              </a:ext>
            </a:extLst>
          </p:cNvPr>
          <p:cNvSpPr txBox="1">
            <a:spLocks/>
          </p:cNvSpPr>
          <p:nvPr/>
        </p:nvSpPr>
        <p:spPr>
          <a:xfrm>
            <a:off x="150124" y="-53265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Informe dos resultados da enquisa de satisfacción dos estudantes de doutoramento 2025</a:t>
            </a:r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37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223920" y="1824079"/>
            <a:ext cx="8867467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Informe dos resultados da enquisa de satisfacción do PTXAS 2025</a:t>
            </a: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B8905-CAB8-7AF6-E406-02B14039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56E58E55-6B45-1137-B8D3-A523250C158B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90D45BA-0909-4FDD-510D-1ACCD114C0CF}"/>
              </a:ext>
            </a:extLst>
          </p:cNvPr>
          <p:cNvSpPr txBox="1">
            <a:spLocks/>
          </p:cNvSpPr>
          <p:nvPr/>
        </p:nvSpPr>
        <p:spPr>
          <a:xfrm>
            <a:off x="794984" y="964222"/>
            <a:ext cx="10300192" cy="492955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Descrición da medición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9388" indent="-179388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1200" b="1" noProof="0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Obxectivo da avaliación: Obter información útil relativa á satisfacción </a:t>
            </a:r>
            <a:r>
              <a:rPr lang="gl-ES" sz="2000" b="1" noProof="0" dirty="0" err="1">
                <a:latin typeface="Roboto Thin" pitchFamily="2" charset="0"/>
                <a:ea typeface="Roboto Thin" pitchFamily="2" charset="0"/>
              </a:rPr>
              <a:t>satisfacción</a:t>
            </a: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 do PTXAS respecto do ciclo de doutoramento.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Alcance: O persoal dos servizos e áreas cuxas actividades están relacionadas directamente cos estudos de doutoramento, consonte a Relación de Postos de Traballo. </a:t>
            </a:r>
          </a:p>
          <a:p>
            <a:pPr marL="1616075" indent="-276225" algn="just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- Servizo de Xestión de Estudos de </a:t>
            </a:r>
            <a:r>
              <a:rPr lang="gl-ES" sz="2000" b="1" noProof="0" dirty="0" err="1">
                <a:latin typeface="Roboto Thin" pitchFamily="2" charset="0"/>
                <a:ea typeface="Roboto Thin" pitchFamily="2" charset="0"/>
              </a:rPr>
              <a:t>Posgrao</a:t>
            </a: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 (inclúe o persoal de apoio á Eido)</a:t>
            </a:r>
          </a:p>
          <a:p>
            <a:pPr marL="1616075" indent="-276225" algn="just" fontAlgn="base">
              <a:lnSpc>
                <a:spcPct val="100000"/>
              </a:lnSpc>
              <a:buNone/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- As áreas académicas de </a:t>
            </a:r>
            <a:r>
              <a:rPr lang="gl-ES" sz="2000" b="1" noProof="0" dirty="0" err="1">
                <a:latin typeface="Roboto Thin" pitchFamily="2" charset="0"/>
                <a:ea typeface="Roboto Thin" pitchFamily="2" charset="0"/>
              </a:rPr>
              <a:t>mestrado</a:t>
            </a: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 e doutoramento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Metodoloxía: Técnica grupal (grupo nominal) que combina un cuestionario </a:t>
            </a:r>
            <a:r>
              <a:rPr lang="gl-ES" sz="2000" b="1" noProof="0" dirty="0" err="1">
                <a:latin typeface="Roboto Thin" pitchFamily="2" charset="0"/>
                <a:ea typeface="Roboto Thin" pitchFamily="2" charset="0"/>
              </a:rPr>
              <a:t>pre</a:t>
            </a: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-definido administrado de xeito persoal con traballo en grupo sobre temáticas relacionadas (Ourense [5 persoas], Pontevedra [5] e Vigo [36])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Realizada en novembro 2025</a:t>
            </a:r>
          </a:p>
        </p:txBody>
      </p:sp>
    </p:spTree>
    <p:extLst>
      <p:ext uri="{BB962C8B-B14F-4D97-AF65-F5344CB8AC3E}">
        <p14:creationId xmlns:p14="http://schemas.microsoft.com/office/powerpoint/2010/main" val="402110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023B7-FDE0-8A7F-F50D-21A34D202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B489EC5-4B3C-B5B5-93FB-5F716C61C6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784" y="1171177"/>
            <a:ext cx="2300581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Novidades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5F639A9-293A-B7C3-B6C7-FE835BC3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71" y="1818279"/>
            <a:ext cx="6483057" cy="3648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4BF6D493-0B9E-37BD-E829-101FEBCCDAD3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1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37FF600-26D4-AD08-0DBD-AFBF0342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92" y="1804280"/>
            <a:ext cx="6722471" cy="3948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871E0E54-F8FD-71DB-770C-C228A8859250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Participación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5C3BD6A2-3C78-E41C-2161-AF5F3F0123E1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62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7F85-C6BB-8A09-076C-4892EDF25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09B57E0A-2B0D-52AF-8B3A-B2D65EA301D5}"/>
              </a:ext>
            </a:extLst>
          </p:cNvPr>
          <p:cNvSpPr txBox="1">
            <a:spLocks/>
          </p:cNvSpPr>
          <p:nvPr/>
        </p:nvSpPr>
        <p:spPr>
          <a:xfrm>
            <a:off x="385780" y="1258382"/>
            <a:ext cx="11420439" cy="420628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Participación global 47,83%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12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Aumento en relación á medición anterior (2021 - 38,1%). </a:t>
            </a:r>
            <a:br>
              <a:rPr lang="gl-ES" sz="22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Taxa en liña cos resultados de participación do </a:t>
            </a:r>
            <a:r>
              <a:rPr lang="gl-ES" sz="22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e do profesorado (~50%).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Por campus, a maior participación é Ourense (80%), que duplica resultados (poboación pequena). Pontevedra mantén valores arredor do 60% e Vigo aumenta ata o 42% (2021-32%). Esta subida explica o aumento no resultado xeral ao ser o campus con máis peso </a:t>
            </a:r>
            <a:r>
              <a:rPr lang="gl-ES" sz="2200" b="1" noProof="0" dirty="0" err="1">
                <a:latin typeface="Roboto Thin" pitchFamily="2" charset="0"/>
                <a:ea typeface="Roboto Thin" pitchFamily="2" charset="0"/>
              </a:rPr>
              <a:t>poboacional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Por ámbitos, a maior participación é Tecnolóxico – EE Industrial e de Ciencias Experimentais, sendo nula no Tecnolóxico – </a:t>
            </a:r>
            <a:r>
              <a:rPr lang="gl-ES" sz="2200" b="1" noProof="0" dirty="0" err="1">
                <a:latin typeface="Roboto Thin" pitchFamily="2" charset="0"/>
                <a:ea typeface="Roboto Thin" pitchFamily="2" charset="0"/>
              </a:rPr>
              <a:t>Teleco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/Minas, o que impide dispor de resultados de satisfacción respecto dos PD asociados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3542901-F576-7BFD-232E-B54D482CA505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3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1B4B-5D06-A844-FA4A-E6C91CE6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292C75-AF4B-46FF-11B8-A7D9C091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841" y="1919713"/>
            <a:ext cx="4965156" cy="36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F41E1E7A-B7B8-F932-22AF-0667B631ADF3}"/>
              </a:ext>
            </a:extLst>
          </p:cNvPr>
          <p:cNvSpPr txBox="1">
            <a:spLocks/>
          </p:cNvSpPr>
          <p:nvPr/>
        </p:nvSpPr>
        <p:spPr>
          <a:xfrm>
            <a:off x="490125" y="1106101"/>
            <a:ext cx="702038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Satisfacción xeral </a:t>
            </a:r>
            <a:r>
              <a:rPr lang="gl-ES" sz="2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3,13/5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015E05-6B70-FB1D-0EC9-986785C84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3" y="1919713"/>
            <a:ext cx="6026887" cy="36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A1D73BC9-5B5D-97D7-B73F-53257DE34F5C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9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0EB0-39A2-6EE1-688F-ABDFEFAA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7BB4057C-E028-5A2C-D324-DFA5806D4717}"/>
              </a:ext>
            </a:extLst>
          </p:cNvPr>
          <p:cNvSpPr txBox="1">
            <a:spLocks/>
          </p:cNvSpPr>
          <p:nvPr/>
        </p:nvSpPr>
        <p:spPr>
          <a:xfrm>
            <a:off x="996797" y="953283"/>
            <a:ext cx="10039350" cy="485774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 Satisfacción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12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Resultado global de satisfacción positivo, por riba do punto medio da escala (3= Aceptable), é dicir, na área de satisfacción.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Por contra, diminúe 2 décimas respecto de 2021 (3,33) e está de xeito claro por debaixo do obxectivo de calidade para 2024/25 (3,95).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O valor transmite unha dimensión da satisfacción relativa, máis aínda tratándose de grupos cun tamaño pouco significativo estatisticamente.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Por campus, tanto o de Ourense como o de Vigo diminuíron a súa satisfacción entre 4 - 5 décimas. Ademais, o de Ourense entra na área de insatisfacción, cun valor de 2,62 / 5. Pola contra, no campus de Pontevedra prodúcese o efecto contrario, acadando un valor de 3,21 / 5. Ningún deles acada o obxectivo de calidade.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A862DFA2-2A40-3A2B-29DB-A2B25B964949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0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1687" y="2800905"/>
            <a:ext cx="9286043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Actas das sesións extraordinarias da Comisión de Calidade da EIDO do 4  e 18 de novembro de 2025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1. </a:t>
            </a:r>
            <a:r>
              <a:rPr lang="gl-ES" sz="3600" noProof="0" dirty="0">
                <a:solidFill>
                  <a:schemeClr val="bg1"/>
                </a:solidFill>
              </a:rPr>
              <a:t>Aprobación, se procede, das actas de sesións anteriores</a:t>
            </a: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F632-7458-5607-F936-8422351F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4EC439F-B810-438B-B275-5A80A488AA82}"/>
              </a:ext>
            </a:extLst>
          </p:cNvPr>
          <p:cNvSpPr txBox="1">
            <a:spLocks/>
          </p:cNvSpPr>
          <p:nvPr/>
        </p:nvSpPr>
        <p:spPr>
          <a:xfrm>
            <a:off x="611294" y="1618947"/>
            <a:ext cx="10969411" cy="229293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Satisfacción por temas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6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Por seccións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os aspectos máis valorados seguen a ser, como no ano 2021, a organización e desenvolvemento (3,55/5) e a xestión de calidade (3,48/5) e a información e transparencia (3,34/5). Con todo, ningunha sección en ningún campus acada o obxectivo de calidade.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Pola contra, a sección de recursos humanos (2,47/5) e de recursos materiais e servizos (2,73/5), seguen a ser as máis penalizadas, empeorando os resultados previos, todos eles na área de insatisfacción.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7942DCF4-9F0C-6C61-D7FD-9430EA117DCE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46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4B54B-B6FB-7EBB-8B1D-C6A3953A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C86D146-1E1D-8037-6003-3105B036CA26}"/>
              </a:ext>
            </a:extLst>
          </p:cNvPr>
          <p:cNvSpPr txBox="1">
            <a:spLocks/>
          </p:cNvSpPr>
          <p:nvPr/>
        </p:nvSpPr>
        <p:spPr>
          <a:xfrm>
            <a:off x="611294" y="1017434"/>
            <a:ext cx="10969411" cy="504753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Satisfacción por temas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0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Por preguntas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os valores máis positivos afectan ao contacto co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(3,89/5), á coordinación con outros servizos / áreas administrativas en doutoramento (3,75/5) e a información proporcionada pola páxina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web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da Eido (3,63/5), que é a única que mellora respecto de 2021. En particular, no campus de Pontevedra o contacto co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acada un valor de 4,67/5, a coordinación con outros servizos 4/5 e a información da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web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da Eido tamén 4/5, resultados que melloran os previos e os únicos que acadan os obxectivos de calidade.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Os valores máis negativos afectan á formación en doutoramento (2,23/5), a dotación de persoal (2,42/5) e as ferramentas informáticas dispoñibles en doutoramento (2,56/5), todos na área de insatisfacción, todos coincidentes cos resultados de 2021. En particular, no campus de Ourense acádanse os peores resultados.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Estes valores concordan coas fortalezas e propostas de melloras xerais identificadas.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Por PD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, 13 PD superan o obxectivo de calidade (un 32%), se ben este dato hai que tomalo con moita cautela dada a mínima poboación asociada a cada un deles (taxa de resposta) e ao feito de que mesmo en 8 PD non hai resposta.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Por rama de coñecemento, a significación estatística é maior, destacan os PD de Artes e Humanidades e Enxeñaría e Arquitectura, ambos os dous por riba do obxectivo de calidade. No sentido contrario, a rama menos valorada é a de Ciencias, cun valor inferior a 3/5.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3F5C3B5F-6D84-EF0A-A19F-3A78415F5CA9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5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F1A86-C7E9-2E10-12FE-79B9F8D8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88FA16-1F2F-05B6-3C25-0778F7A8BE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7171" y="926866"/>
            <a:ext cx="11189008" cy="515012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Conclusións</a:t>
            </a:r>
            <a:r>
              <a:rPr lang="gl-E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endParaRPr lang="gl-ES" sz="1800" b="1" noProof="0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Os resultados de participación globais (taxas altas &gt; 40%) melloran a primeira experiencia previa do 2021. Maior adhesión nos campus periféricos.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Resultados de satisfacción globais en diminución, saíndo da área de satisfacción (valor Aceptable da escala). Non se acada o obxectivo de calidade programado para 2024/25.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A distribución das cuestións nas áreas de satisfacción (que se corresponden coa dimensión Xestión da Titulación) e insatisfacción (dimensión Recursos) non sufriron apenas cambios.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A situación particular indesexable actual da infraestrutura informática ligada á xestión académica (transición da aplicación </a:t>
            </a:r>
            <a:r>
              <a:rPr lang="gl-ES" sz="1600" b="1" noProof="0" dirty="0" err="1">
                <a:latin typeface="Roboto Thin" pitchFamily="2" charset="0"/>
                <a:ea typeface="Roboto Thin" pitchFamily="2" charset="0"/>
              </a:rPr>
              <a:t>Xescampus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 a Sigma) contamina moitos dos criterios e provoca sobrecarga e preocupación/frustración.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Preséntanse por primeira vez resultados por PD e por ramas de coñecemento, cunha significación estatística limitada.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Gran necesidade de mellora a comunicación vertical (servizos centrais a áreas) e gran vontade de colaborar e mellorar ha simplificación e harmonización das actividades e procedementos.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Os grupos seguen a xerar unha grande variedade de ideas e propostas de mellora.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6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Recomendacións</a:t>
            </a:r>
            <a:r>
              <a:rPr lang="gl-ES" sz="1600" b="1" noProof="0" dirty="0">
                <a:latin typeface="Roboto Thin" pitchFamily="2" charset="0"/>
                <a:ea typeface="Roboto Thin" pitchFamily="2" charset="0"/>
              </a:rPr>
              <a:t>: suxírese mellorar os mecanismos que garantan a participación nos grupos de traballo, co obxecto de acadar unha maior validez e harmonización nos resultados de participación e de satisfacción.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2AC1952C-436F-357B-1BD8-0336F3351E98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00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13D0-996C-773A-293E-B9E858EAC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ED5081BD-6F81-2A2F-2152-B6A900E68C36}"/>
              </a:ext>
            </a:extLst>
          </p:cNvPr>
          <p:cNvSpPr txBox="1">
            <a:spLocks/>
          </p:cNvSpPr>
          <p:nvPr/>
        </p:nvSpPr>
        <p:spPr>
          <a:xfrm>
            <a:off x="789081" y="1317401"/>
            <a:ext cx="9739836" cy="111312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Análise de expectativas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Non se identifican elementos a engadir ou eliminar, polo que o cuestionario semella seguir tendo validez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A1CB6219-13A6-4621-B082-380C901DDDA0}"/>
              </a:ext>
            </a:extLst>
          </p:cNvPr>
          <p:cNvSpPr txBox="1">
            <a:spLocks/>
          </p:cNvSpPr>
          <p:nvPr/>
        </p:nvSpPr>
        <p:spPr>
          <a:xfrm>
            <a:off x="150124" y="9766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800" noProof="0" dirty="0">
                <a:solidFill>
                  <a:schemeClr val="bg1"/>
                </a:solidFill>
              </a:rPr>
              <a:t>Informe dos resultados da enquisa de satisfacción do PTXAS 2025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8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8254908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Seguimento do Proceso de Dirección Estratéxica: Cadro de Mando</a:t>
            </a: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C4540-B858-2B8F-6507-0BE05BAA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D41065-0556-97C9-79E1-05507DC9D933}"/>
              </a:ext>
            </a:extLst>
          </p:cNvPr>
          <p:cNvSpPr txBox="1">
            <a:spLocks/>
          </p:cNvSpPr>
          <p:nvPr/>
        </p:nvSpPr>
        <p:spPr>
          <a:xfrm>
            <a:off x="150124" y="88779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5.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Dirección</a:t>
            </a:r>
            <a:r>
              <a:rPr lang="pt-BR" sz="2800" noProof="0" dirty="0">
                <a:solidFill>
                  <a:schemeClr val="bg1"/>
                </a:solidFill>
              </a:rPr>
              <a:t> </a:t>
            </a:r>
            <a:r>
              <a:rPr lang="pt-BR" sz="2800" noProof="0" dirty="0" err="1">
                <a:solidFill>
                  <a:schemeClr val="bg1"/>
                </a:solidFill>
              </a:rPr>
              <a:t>Estratéxica</a:t>
            </a:r>
            <a:r>
              <a:rPr lang="pt-BR" sz="2800" noProof="0" dirty="0">
                <a:solidFill>
                  <a:schemeClr val="bg1"/>
                </a:solidFill>
              </a:rPr>
              <a:t>: </a:t>
            </a:r>
            <a:r>
              <a:rPr lang="pt-BR" sz="2800" noProof="0" dirty="0" err="1">
                <a:solidFill>
                  <a:schemeClr val="bg1"/>
                </a:solidFill>
              </a:rPr>
              <a:t>Cadro</a:t>
            </a:r>
            <a:r>
              <a:rPr lang="pt-BR" sz="2800" noProof="0" dirty="0">
                <a:solidFill>
                  <a:schemeClr val="bg1"/>
                </a:solidFill>
              </a:rPr>
              <a:t> de Mando</a:t>
            </a:r>
          </a:p>
          <a:p>
            <a:pPr marL="541338" indent="-541338"/>
            <a:endParaRPr lang="pt-BR" sz="235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930104-2B01-E817-18FC-53EEB461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74" y="985420"/>
            <a:ext cx="7642805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31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B8937A8-F4CD-9EB2-6B69-259379C71B1C}"/>
              </a:ext>
            </a:extLst>
          </p:cNvPr>
          <p:cNvSpPr txBox="1">
            <a:spLocks/>
          </p:cNvSpPr>
          <p:nvPr/>
        </p:nvSpPr>
        <p:spPr>
          <a:xfrm>
            <a:off x="3163825" y="1824079"/>
            <a:ext cx="853815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Seguimento do Proceso de Xestión das Persoas</a:t>
            </a:r>
          </a:p>
        </p:txBody>
      </p:sp>
    </p:spTree>
    <p:extLst>
      <p:ext uri="{BB962C8B-B14F-4D97-AF65-F5344CB8AC3E}">
        <p14:creationId xmlns:p14="http://schemas.microsoft.com/office/powerpoint/2010/main" val="4083412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E5479-0E8B-6FFE-99BD-67407B45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43954D4-A4A9-3ED9-5611-38DB3FB4119F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6.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Xestión</a:t>
            </a:r>
            <a:r>
              <a:rPr lang="pt-BR" sz="2800" noProof="0" dirty="0">
                <a:solidFill>
                  <a:schemeClr val="bg1"/>
                </a:solidFill>
              </a:rPr>
              <a:t> das </a:t>
            </a:r>
            <a:r>
              <a:rPr lang="pt-BR" sz="2800" noProof="0" dirty="0" err="1">
                <a:solidFill>
                  <a:schemeClr val="bg1"/>
                </a:solidFill>
              </a:rPr>
              <a:t>Persoas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ABF1CF-D07C-DDD8-648B-8E98F50E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82" y="979803"/>
            <a:ext cx="4258125" cy="50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AA56CE-3CDD-D107-78DB-6F223299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03" y="1023151"/>
            <a:ext cx="4073340" cy="5040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F36E9A4-8967-FA0A-03F6-D4ADA101DE79}"/>
              </a:ext>
            </a:extLst>
          </p:cNvPr>
          <p:cNvCxnSpPr/>
          <p:nvPr/>
        </p:nvCxnSpPr>
        <p:spPr>
          <a:xfrm flipH="1">
            <a:off x="9428085" y="4385570"/>
            <a:ext cx="1828800" cy="6125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19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866C-5F4D-B507-3433-966AFB3F7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DD29D2-3E11-5F79-436B-C3455D27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80" y="980024"/>
            <a:ext cx="8906993" cy="504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F73A6159-0023-4CF9-92B4-13FF5AD26516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6.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Xestión</a:t>
            </a:r>
            <a:r>
              <a:rPr lang="pt-BR" sz="2800" noProof="0" dirty="0">
                <a:solidFill>
                  <a:schemeClr val="bg1"/>
                </a:solidFill>
              </a:rPr>
              <a:t> das </a:t>
            </a:r>
            <a:r>
              <a:rPr lang="pt-BR" sz="2800" noProof="0" dirty="0" err="1">
                <a:solidFill>
                  <a:schemeClr val="bg1"/>
                </a:solidFill>
              </a:rPr>
              <a:t>Persoas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10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2F0CF-8011-A663-D7F6-AA59EA91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D0BB45-C674-411C-B62E-1D4327AB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00" y="1006719"/>
            <a:ext cx="9016000" cy="504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CAFD548D-C965-22E6-9716-49AEFCEB6A27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6.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Xestión</a:t>
            </a:r>
            <a:r>
              <a:rPr lang="pt-BR" sz="2800" noProof="0" dirty="0">
                <a:solidFill>
                  <a:schemeClr val="bg1"/>
                </a:solidFill>
              </a:rPr>
              <a:t> das </a:t>
            </a:r>
            <a:r>
              <a:rPr lang="pt-BR" sz="2800" noProof="0" dirty="0" err="1">
                <a:solidFill>
                  <a:schemeClr val="bg1"/>
                </a:solidFill>
              </a:rPr>
              <a:t>Persoas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0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066E-F99C-4E4D-6D3F-A2E43F1C2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4F6B96-E5B7-A667-BDC5-41FFF23FC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6" y="985836"/>
            <a:ext cx="8984347" cy="504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141AE1E9-5869-DF6E-F6CD-E1EEB336C1F9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6.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Xestión</a:t>
            </a:r>
            <a:r>
              <a:rPr lang="pt-BR" sz="2800" noProof="0" dirty="0">
                <a:solidFill>
                  <a:schemeClr val="bg1"/>
                </a:solidFill>
              </a:rPr>
              <a:t> das </a:t>
            </a:r>
            <a:r>
              <a:rPr lang="pt-BR" sz="2800" noProof="0" dirty="0" err="1">
                <a:solidFill>
                  <a:schemeClr val="bg1"/>
                </a:solidFill>
              </a:rPr>
              <a:t>Persoas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8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B4CA1-7B29-8EFB-D783-F0A6D587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46F356-7B90-9E67-421D-49F51093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9" y="985196"/>
            <a:ext cx="8937601" cy="504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FC602C10-C6A8-3AD7-0B03-8ED1C96DC37D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6.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Xestión</a:t>
            </a:r>
            <a:r>
              <a:rPr lang="pt-BR" sz="2800" noProof="0" dirty="0">
                <a:solidFill>
                  <a:schemeClr val="bg1"/>
                </a:solidFill>
              </a:rPr>
              <a:t> das </a:t>
            </a:r>
            <a:r>
              <a:rPr lang="pt-BR" sz="2800" noProof="0" dirty="0" err="1">
                <a:solidFill>
                  <a:schemeClr val="bg1"/>
                </a:solidFill>
              </a:rPr>
              <a:t>Persoas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3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44B9022-4721-26D1-65BE-97504EAF3052}"/>
              </a:ext>
            </a:extLst>
          </p:cNvPr>
          <p:cNvSpPr txBox="1">
            <a:spLocks/>
          </p:cNvSpPr>
          <p:nvPr/>
        </p:nvSpPr>
        <p:spPr>
          <a:xfrm>
            <a:off x="2920753" y="1824079"/>
            <a:ext cx="878122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b="1" noProof="0" dirty="0"/>
              <a:t>Rolda aberta de intervencións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668BD1-38C7-52FD-60B6-E6FC63B9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4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6554B8-61AE-EC91-CBAF-91B8D71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9893AC5-B7C2-80C5-D099-CAD51191C3C0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Rolda aberta de intervencións</a:t>
            </a:r>
          </a:p>
        </p:txBody>
      </p:sp>
    </p:spTree>
    <p:extLst>
      <p:ext uri="{BB962C8B-B14F-4D97-AF65-F5344CB8AC3E}">
        <p14:creationId xmlns:p14="http://schemas.microsoft.com/office/powerpoint/2010/main" val="269847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61F2-5E57-9B36-9271-26EDAA92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0ADBE6E-7144-5516-057B-B9EAD14497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3507" y="2071343"/>
            <a:ext cx="10753624" cy="95923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Informe definitivo ACSUG de renovación da acreditación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PD en Protección do Patrimonio Cultural - </a:t>
            </a: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FAVORABLE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DDC1F89-6FB9-82F6-0FBC-61E62211B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C891ED71-D032-1665-367B-8A35353B4631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ACREDITACIÓN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30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D93DF-6A95-D12B-C7A1-8BBE3F70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8E6AFE3-1963-0221-53DC-50515E17D5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653051-96FA-1D41-ED29-FC616069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9" y="1777439"/>
            <a:ext cx="11628000" cy="4156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62416D1-8F48-93C7-C42D-B1F7D28C3687}"/>
              </a:ext>
            </a:extLst>
          </p:cNvPr>
          <p:cNvSpPr/>
          <p:nvPr/>
        </p:nvSpPr>
        <p:spPr>
          <a:xfrm>
            <a:off x="6566642" y="5170344"/>
            <a:ext cx="2672178" cy="248574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1654003F-8153-4C00-8C2F-0AF5E55DC6F8}"/>
              </a:ext>
            </a:extLst>
          </p:cNvPr>
          <p:cNvSpPr txBox="1">
            <a:spLocks/>
          </p:cNvSpPr>
          <p:nvPr/>
        </p:nvSpPr>
        <p:spPr>
          <a:xfrm>
            <a:off x="380471" y="111169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ACREDITACIÓN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23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A577E-98F9-C042-EE30-C7E47240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EE55FC2-F0BB-F4A0-A10A-5542B58C70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3F626693-68D0-D760-1772-5B9E2FD61A88}"/>
              </a:ext>
            </a:extLst>
          </p:cNvPr>
          <p:cNvSpPr txBox="1">
            <a:spLocks/>
          </p:cNvSpPr>
          <p:nvPr/>
        </p:nvSpPr>
        <p:spPr>
          <a:xfrm>
            <a:off x="380471" y="111169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37F7688A-AFA8-5642-89EA-13F868D02FA1}"/>
              </a:ext>
            </a:extLst>
          </p:cNvPr>
          <p:cNvSpPr txBox="1">
            <a:spLocks/>
          </p:cNvSpPr>
          <p:nvPr/>
        </p:nvSpPr>
        <p:spPr>
          <a:xfrm>
            <a:off x="807897" y="1712315"/>
            <a:ext cx="10753624" cy="95923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es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Declaración de interese de un </a:t>
            </a:r>
            <a:r>
              <a:rPr lang="es-E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novo</a:t>
            </a:r>
            <a:r>
              <a:rPr lang="es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PD en Física, Computación e Ciencia Aeroespacial</a:t>
            </a:r>
            <a:endParaRPr lang="gl-E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717550" indent="-889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Aprobada en Comité de Dirección 20/11/2025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42B78B-FF6D-E224-B824-5E894A65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6" y="2671552"/>
            <a:ext cx="483583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2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E87A6-1ABE-4B4E-5378-92124E00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EF3078-6E10-863D-5F8F-FE0FC1FD1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1CD53CE9-9426-71D8-8C45-EB96C40CF34A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pic>
        <p:nvPicPr>
          <p:cNvPr id="11" name="Imagen 10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6AD3ABF-730B-7211-F890-B711BD3D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24" y="1573362"/>
            <a:ext cx="8805550" cy="4464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D9508A7-AC93-50F2-95BB-234F6E270403}"/>
              </a:ext>
            </a:extLst>
          </p:cNvPr>
          <p:cNvSpPr/>
          <p:nvPr/>
        </p:nvSpPr>
        <p:spPr>
          <a:xfrm>
            <a:off x="5136139" y="4873025"/>
            <a:ext cx="1062708" cy="1164338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1004306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3347</Words>
  <Application>Microsoft Office PowerPoint</Application>
  <PresentationFormat>Panorámica</PresentationFormat>
  <Paragraphs>219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Arial</vt:lpstr>
      <vt:lpstr>Campus Simple</vt:lpstr>
      <vt:lpstr>New Baskerville</vt:lpstr>
      <vt:lpstr>Roboto</vt:lpstr>
      <vt:lpstr>Roboto Th</vt:lpstr>
      <vt:lpstr>Roboto Thin</vt:lpstr>
      <vt:lpstr>Symbol</vt:lpstr>
      <vt:lpstr>Times New Roman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173</cp:revision>
  <dcterms:created xsi:type="dcterms:W3CDTF">2021-10-25T10:06:46Z</dcterms:created>
  <dcterms:modified xsi:type="dcterms:W3CDTF">2026-02-26T00:36:48Z</dcterms:modified>
</cp:coreProperties>
</file>