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5" r:id="rId3"/>
    <p:sldId id="305" r:id="rId4"/>
    <p:sldId id="306" r:id="rId5"/>
    <p:sldId id="307" r:id="rId6"/>
    <p:sldId id="308" r:id="rId7"/>
    <p:sldId id="331" r:id="rId8"/>
    <p:sldId id="340" r:id="rId9"/>
    <p:sldId id="338" r:id="rId10"/>
    <p:sldId id="279" r:id="rId11"/>
    <p:sldId id="339" r:id="rId12"/>
    <p:sldId id="309" r:id="rId13"/>
    <p:sldId id="335" r:id="rId14"/>
    <p:sldId id="353" r:id="rId15"/>
    <p:sldId id="325" r:id="rId16"/>
    <p:sldId id="342" r:id="rId17"/>
    <p:sldId id="337" r:id="rId18"/>
    <p:sldId id="341" r:id="rId19"/>
    <p:sldId id="343" r:id="rId20"/>
    <p:sldId id="311" r:id="rId21"/>
    <p:sldId id="345" r:id="rId22"/>
    <p:sldId id="344" r:id="rId23"/>
    <p:sldId id="263" r:id="rId24"/>
    <p:sldId id="317" r:id="rId25"/>
    <p:sldId id="314" r:id="rId26"/>
    <p:sldId id="318" r:id="rId27"/>
    <p:sldId id="320" r:id="rId28"/>
    <p:sldId id="321" r:id="rId29"/>
    <p:sldId id="322" r:id="rId30"/>
    <p:sldId id="323" r:id="rId31"/>
    <p:sldId id="324" r:id="rId32"/>
    <p:sldId id="264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265" r:id="rId41"/>
    <p:sldId id="258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C21"/>
    <a:srgbClr val="073349"/>
    <a:srgbClr val="003DA6"/>
    <a:srgbClr val="00B2E3"/>
    <a:srgbClr val="E1251B"/>
    <a:srgbClr val="A6A6A6"/>
    <a:srgbClr val="7F7F7F"/>
    <a:srgbClr val="898C8E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9166" autoAdjust="0"/>
  </p:normalViewPr>
  <p:slideViewPr>
    <p:cSldViewPr snapToGrid="0" snapToObjects="1">
      <p:cViewPr varScale="1">
        <p:scale>
          <a:sx n="108" d="100"/>
          <a:sy n="108" d="100"/>
        </p:scale>
        <p:origin x="756" y="132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24/02/2025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24/02/2025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0" kern="700" spc="-20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es-ES" sz="2000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>
                <a:solidFill>
                  <a:schemeClr val="bg1"/>
                </a:solidFill>
              </a:rPr>
              <a:t>24 de </a:t>
            </a:r>
            <a:r>
              <a:rPr lang="es-ES" sz="1800" dirty="0" err="1">
                <a:solidFill>
                  <a:schemeClr val="bg1"/>
                </a:solidFill>
              </a:rPr>
              <a:t>febreiro</a:t>
            </a:r>
            <a:r>
              <a:rPr lang="es-ES" sz="1800" dirty="0">
                <a:solidFill>
                  <a:schemeClr val="bg1"/>
                </a:solidFill>
              </a:rPr>
              <a:t> de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</a:t>
            </a:r>
            <a:r>
              <a:rPr lang="es-E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Calidade</a:t>
            </a:r>
            <a:endParaRPr lang="es-E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2CDE3A-9D1F-B942-E266-B5C85F4A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991"/>
          <a:stretch/>
        </p:blipFill>
        <p:spPr>
          <a:xfrm>
            <a:off x="1401834" y="1101281"/>
            <a:ext cx="9388331" cy="483787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40A86885-7E97-5B88-C293-68DC55D94255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2. Informe da Presidencia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782871-1C2A-0208-C528-4C286160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57"/>
          <a:stretch/>
        </p:blipFill>
        <p:spPr>
          <a:xfrm>
            <a:off x="993767" y="972650"/>
            <a:ext cx="10204466" cy="506612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4FD629A-9ACF-3574-FC3E-7B5C7B56F400}"/>
              </a:ext>
            </a:extLst>
          </p:cNvPr>
          <p:cNvSpPr/>
          <p:nvPr/>
        </p:nvSpPr>
        <p:spPr>
          <a:xfrm>
            <a:off x="1459412" y="1825712"/>
            <a:ext cx="9664308" cy="1823010"/>
          </a:xfrm>
          <a:prstGeom prst="rect">
            <a:avLst/>
          </a:prstGeom>
          <a:noFill/>
          <a:ln w="57150">
            <a:solidFill>
              <a:srgbClr val="76BC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57E2DE23-57B9-2FEF-BF81-4E6471C9C344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2. Informe da Presidencia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30FC5E-9543-4BFB-02EC-A833F71D774C}"/>
              </a:ext>
            </a:extLst>
          </p:cNvPr>
          <p:cNvSpPr/>
          <p:nvPr/>
        </p:nvSpPr>
        <p:spPr>
          <a:xfrm>
            <a:off x="1459412" y="3721225"/>
            <a:ext cx="9664308" cy="17119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67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1EF9F2-748E-1EEC-ABCB-608DA1BD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961565" y="1824079"/>
            <a:ext cx="874041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dirty="0" err="1">
                <a:latin typeface="Roboto Thin" pitchFamily="2" charset="0"/>
                <a:ea typeface="Roboto Thin" pitchFamily="2" charset="0"/>
              </a:rPr>
              <a:t>Validación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, se procede, das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Liñas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Acción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do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proceso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Dirección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Estratéxica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do SGC</a:t>
            </a:r>
          </a:p>
        </p:txBody>
      </p:sp>
    </p:spTree>
    <p:extLst>
      <p:ext uri="{BB962C8B-B14F-4D97-AF65-F5344CB8AC3E}">
        <p14:creationId xmlns:p14="http://schemas.microsoft.com/office/powerpoint/2010/main" val="307751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E5B0-F495-8603-3EB7-75FDCB19F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7679B05-ED43-F620-8A6B-E902282BDB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3. </a:t>
            </a:r>
            <a:r>
              <a:rPr lang="pt-BR" sz="2350" dirty="0" err="1">
                <a:solidFill>
                  <a:schemeClr val="bg1"/>
                </a:solidFill>
              </a:rPr>
              <a:t>Validación</a:t>
            </a:r>
            <a:r>
              <a:rPr lang="pt-BR" sz="2350" dirty="0">
                <a:solidFill>
                  <a:schemeClr val="bg1"/>
                </a:solidFill>
              </a:rPr>
              <a:t>, se procede, das </a:t>
            </a:r>
            <a:r>
              <a:rPr lang="pt-BR" sz="2350" dirty="0" err="1">
                <a:solidFill>
                  <a:schemeClr val="bg1"/>
                </a:solidFill>
              </a:rPr>
              <a:t>Liñas</a:t>
            </a:r>
            <a:r>
              <a:rPr lang="pt-BR" sz="2350" dirty="0">
                <a:solidFill>
                  <a:schemeClr val="bg1"/>
                </a:solidFill>
              </a:rPr>
              <a:t> de </a:t>
            </a:r>
            <a:r>
              <a:rPr lang="pt-BR" sz="2350" dirty="0" err="1">
                <a:solidFill>
                  <a:schemeClr val="bg1"/>
                </a:solidFill>
              </a:rPr>
              <a:t>Acción</a:t>
            </a:r>
            <a:r>
              <a:rPr lang="pt-BR" sz="2350" dirty="0">
                <a:solidFill>
                  <a:schemeClr val="bg1"/>
                </a:solidFill>
              </a:rPr>
              <a:t> do </a:t>
            </a:r>
            <a:r>
              <a:rPr lang="pt-BR" sz="2350" dirty="0" err="1">
                <a:solidFill>
                  <a:schemeClr val="bg1"/>
                </a:solidFill>
              </a:rPr>
              <a:t>proceso</a:t>
            </a:r>
            <a:r>
              <a:rPr lang="pt-BR" sz="2350" dirty="0">
                <a:solidFill>
                  <a:schemeClr val="bg1"/>
                </a:solidFill>
              </a:rPr>
              <a:t> de </a:t>
            </a:r>
            <a:r>
              <a:rPr lang="pt-BR" sz="2350" dirty="0" err="1">
                <a:solidFill>
                  <a:schemeClr val="bg1"/>
                </a:solidFill>
              </a:rPr>
              <a:t>Dirección</a:t>
            </a:r>
            <a:r>
              <a:rPr lang="pt-BR" sz="2350" dirty="0">
                <a:solidFill>
                  <a:schemeClr val="bg1"/>
                </a:solidFill>
              </a:rPr>
              <a:t> </a:t>
            </a:r>
            <a:r>
              <a:rPr lang="pt-BR" sz="2350" dirty="0" err="1">
                <a:solidFill>
                  <a:schemeClr val="bg1"/>
                </a:solidFill>
              </a:rPr>
              <a:t>Estratéxica</a:t>
            </a:r>
            <a:r>
              <a:rPr lang="pt-BR" sz="2350" dirty="0">
                <a:solidFill>
                  <a:schemeClr val="bg1"/>
                </a:solidFill>
              </a:rPr>
              <a:t> do SGC</a:t>
            </a: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4B55E9-EBA8-51F5-A92B-CD52B61DF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8" y="1292018"/>
            <a:ext cx="3152972" cy="44965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00030F-9D27-349D-C838-954AA6F32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143" y="1819921"/>
            <a:ext cx="4616179" cy="35295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4BA9AA-8437-E795-986E-62104501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812" y="982190"/>
            <a:ext cx="3479286" cy="51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0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BB2BD-6594-60EC-3B07-79AC7CD99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A80CEC-99B1-4590-CF8F-D255307620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3. </a:t>
            </a:r>
            <a:r>
              <a:rPr lang="pt-BR" sz="2350" dirty="0" err="1">
                <a:solidFill>
                  <a:schemeClr val="bg1"/>
                </a:solidFill>
              </a:rPr>
              <a:t>Validación</a:t>
            </a:r>
            <a:r>
              <a:rPr lang="pt-BR" sz="2350" dirty="0">
                <a:solidFill>
                  <a:schemeClr val="bg1"/>
                </a:solidFill>
              </a:rPr>
              <a:t>, se procede, das </a:t>
            </a:r>
            <a:r>
              <a:rPr lang="pt-BR" sz="2350" dirty="0" err="1">
                <a:solidFill>
                  <a:schemeClr val="bg1"/>
                </a:solidFill>
              </a:rPr>
              <a:t>Liñas</a:t>
            </a:r>
            <a:r>
              <a:rPr lang="pt-BR" sz="2350" dirty="0">
                <a:solidFill>
                  <a:schemeClr val="bg1"/>
                </a:solidFill>
              </a:rPr>
              <a:t> de </a:t>
            </a:r>
            <a:r>
              <a:rPr lang="pt-BR" sz="2350" dirty="0" err="1">
                <a:solidFill>
                  <a:schemeClr val="bg1"/>
                </a:solidFill>
              </a:rPr>
              <a:t>Acción</a:t>
            </a:r>
            <a:r>
              <a:rPr lang="pt-BR" sz="2350" dirty="0">
                <a:solidFill>
                  <a:schemeClr val="bg1"/>
                </a:solidFill>
              </a:rPr>
              <a:t> do </a:t>
            </a:r>
            <a:r>
              <a:rPr lang="pt-BR" sz="2350" dirty="0" err="1">
                <a:solidFill>
                  <a:schemeClr val="bg1"/>
                </a:solidFill>
              </a:rPr>
              <a:t>proceso</a:t>
            </a:r>
            <a:r>
              <a:rPr lang="pt-BR" sz="2350" dirty="0">
                <a:solidFill>
                  <a:schemeClr val="bg1"/>
                </a:solidFill>
              </a:rPr>
              <a:t> de </a:t>
            </a:r>
            <a:r>
              <a:rPr lang="pt-BR" sz="2350" dirty="0" err="1">
                <a:solidFill>
                  <a:schemeClr val="bg1"/>
                </a:solidFill>
              </a:rPr>
              <a:t>Dirección</a:t>
            </a:r>
            <a:r>
              <a:rPr lang="pt-BR" sz="2350" dirty="0">
                <a:solidFill>
                  <a:schemeClr val="bg1"/>
                </a:solidFill>
              </a:rPr>
              <a:t> </a:t>
            </a:r>
            <a:r>
              <a:rPr lang="pt-BR" sz="2350" dirty="0" err="1">
                <a:solidFill>
                  <a:schemeClr val="bg1"/>
                </a:solidFill>
              </a:rPr>
              <a:t>Estratéxica</a:t>
            </a:r>
            <a:r>
              <a:rPr lang="pt-BR" sz="2350" dirty="0">
                <a:solidFill>
                  <a:schemeClr val="bg1"/>
                </a:solidFill>
              </a:rPr>
              <a:t> do SGC</a:t>
            </a: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71D08F-6B61-9C57-C042-DDE0EB3F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" y="1052748"/>
            <a:ext cx="11336032" cy="50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E4897A-127E-2095-CA09-FD3528AD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21590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buNone/>
            </a:pPr>
            <a:r>
              <a:rPr lang="pt-BR" b="1" dirty="0" err="1">
                <a:latin typeface="Roboto Thin" pitchFamily="2" charset="0"/>
                <a:ea typeface="Roboto Thin" pitchFamily="2" charset="0"/>
              </a:rPr>
              <a:t>Validación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, se procede, da Memoria de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da EIDO dos cursos 2021/2022 e 2022/2023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959FE-258B-7DE9-5B24-AD3E8D2DE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C7590BA-B767-8AF2-719F-38426AE49F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/>
          <a:p>
            <a:pPr marL="546100" indent="-546100"/>
            <a:r>
              <a:rPr lang="es-ES" sz="4000" dirty="0">
                <a:solidFill>
                  <a:schemeClr val="bg1"/>
                </a:solidFill>
              </a:rPr>
              <a:t>4. </a:t>
            </a:r>
            <a:r>
              <a:rPr lang="pt-BR" sz="2200" dirty="0" err="1">
                <a:solidFill>
                  <a:schemeClr val="bg1"/>
                </a:solidFill>
              </a:rPr>
              <a:t>Validación</a:t>
            </a:r>
            <a:r>
              <a:rPr lang="pt-BR" sz="2200" dirty="0">
                <a:solidFill>
                  <a:schemeClr val="bg1"/>
                </a:solidFill>
              </a:rPr>
              <a:t>, se procede, da Memoria de </a:t>
            </a:r>
            <a:r>
              <a:rPr lang="pt-BR" sz="2200" dirty="0" err="1">
                <a:solidFill>
                  <a:schemeClr val="bg1"/>
                </a:solidFill>
              </a:rPr>
              <a:t>Calidade</a:t>
            </a:r>
            <a:r>
              <a:rPr lang="pt-BR" sz="2200" dirty="0">
                <a:solidFill>
                  <a:schemeClr val="bg1"/>
                </a:solidFill>
              </a:rPr>
              <a:t> da EIDO dos cursos 2021/2022 e 2022/2023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425F23-099D-AF7D-A41F-A97BFFFEE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39" y="981385"/>
            <a:ext cx="7214617" cy="505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9CD4C-8B07-13E8-FC2E-C38272E5F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973AD77-AC3B-790D-4E42-3658AEF1D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/>
          <a:p>
            <a:pPr marL="546100" indent="-546100"/>
            <a:r>
              <a:rPr lang="es-ES" sz="4000" dirty="0">
                <a:solidFill>
                  <a:schemeClr val="bg1"/>
                </a:solidFill>
              </a:rPr>
              <a:t>4. </a:t>
            </a:r>
            <a:r>
              <a:rPr lang="pt-BR" sz="2200" dirty="0" err="1">
                <a:solidFill>
                  <a:schemeClr val="bg1"/>
                </a:solidFill>
              </a:rPr>
              <a:t>Validación</a:t>
            </a:r>
            <a:r>
              <a:rPr lang="pt-BR" sz="2200" dirty="0">
                <a:solidFill>
                  <a:schemeClr val="bg1"/>
                </a:solidFill>
              </a:rPr>
              <a:t>, se procede, da Memoria de </a:t>
            </a:r>
            <a:r>
              <a:rPr lang="pt-BR" sz="2200" dirty="0" err="1">
                <a:solidFill>
                  <a:schemeClr val="bg1"/>
                </a:solidFill>
              </a:rPr>
              <a:t>Calidade</a:t>
            </a:r>
            <a:r>
              <a:rPr lang="pt-BR" sz="2200" dirty="0">
                <a:solidFill>
                  <a:schemeClr val="bg1"/>
                </a:solidFill>
              </a:rPr>
              <a:t> da EIDO dos cursos 2021/2022 e 2022/2023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91C398-103C-938C-F7B9-6FC08785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774"/>
          <a:stretch/>
        </p:blipFill>
        <p:spPr>
          <a:xfrm>
            <a:off x="3743400" y="1095299"/>
            <a:ext cx="4705200" cy="50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3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20EFF-00D6-6469-6B4A-DC9C62F76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EE0737D-84E5-99D7-55BE-960822574C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/>
          <a:p>
            <a:pPr marL="546100" indent="-546100"/>
            <a:r>
              <a:rPr lang="es-ES" sz="4000" dirty="0">
                <a:solidFill>
                  <a:schemeClr val="bg1"/>
                </a:solidFill>
              </a:rPr>
              <a:t>4. </a:t>
            </a:r>
            <a:r>
              <a:rPr lang="pt-BR" sz="2200" dirty="0" err="1">
                <a:solidFill>
                  <a:schemeClr val="bg1"/>
                </a:solidFill>
              </a:rPr>
              <a:t>Validación</a:t>
            </a:r>
            <a:r>
              <a:rPr lang="pt-BR" sz="2200" dirty="0">
                <a:solidFill>
                  <a:schemeClr val="bg1"/>
                </a:solidFill>
              </a:rPr>
              <a:t>, se procede, da Memoria de </a:t>
            </a:r>
            <a:r>
              <a:rPr lang="pt-BR" sz="2200" dirty="0" err="1">
                <a:solidFill>
                  <a:schemeClr val="bg1"/>
                </a:solidFill>
              </a:rPr>
              <a:t>Calidade</a:t>
            </a:r>
            <a:r>
              <a:rPr lang="pt-BR" sz="2200" dirty="0">
                <a:solidFill>
                  <a:schemeClr val="bg1"/>
                </a:solidFill>
              </a:rPr>
              <a:t> da EIDO dos cursos 2021/2022 e 2022/2023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1D0217-4809-0EA7-5D9B-6A2A449C4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50" y="985193"/>
            <a:ext cx="3479286" cy="51161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F3D4AE-C586-BF9F-E2F0-8DA5033FC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06" y="985193"/>
            <a:ext cx="3954976" cy="51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2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366A3-07E4-6B15-26C4-A3B0CAF83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A1EF09D-E9CA-F90F-3CC9-8281BBC806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/>
          <a:p>
            <a:pPr marL="546100" indent="-546100"/>
            <a:r>
              <a:rPr lang="es-ES" sz="4000" dirty="0">
                <a:solidFill>
                  <a:schemeClr val="bg1"/>
                </a:solidFill>
              </a:rPr>
              <a:t>4. </a:t>
            </a:r>
            <a:r>
              <a:rPr lang="pt-BR" sz="2200" dirty="0" err="1">
                <a:solidFill>
                  <a:schemeClr val="bg1"/>
                </a:solidFill>
              </a:rPr>
              <a:t>Validación</a:t>
            </a:r>
            <a:r>
              <a:rPr lang="pt-BR" sz="2200" dirty="0">
                <a:solidFill>
                  <a:schemeClr val="bg1"/>
                </a:solidFill>
              </a:rPr>
              <a:t>, se procede, da Memoria de </a:t>
            </a:r>
            <a:r>
              <a:rPr lang="pt-BR" sz="2200" dirty="0" err="1">
                <a:solidFill>
                  <a:schemeClr val="bg1"/>
                </a:solidFill>
              </a:rPr>
              <a:t>Calidade</a:t>
            </a:r>
            <a:r>
              <a:rPr lang="pt-BR" sz="2200" dirty="0">
                <a:solidFill>
                  <a:schemeClr val="bg1"/>
                </a:solidFill>
              </a:rPr>
              <a:t> da EIDO dos cursos 2021/2022 e 2022/2023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1315C3-AF0B-F391-9BE7-1543FC8B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12" y="1077530"/>
            <a:ext cx="3281061" cy="49315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7EBB74-5BA0-4207-D375-5C3EC368A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14" y="1033271"/>
            <a:ext cx="3830014" cy="50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3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Orden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64236" y="1321345"/>
            <a:ext cx="9925895" cy="423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Aprobación, se procede, das actas de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sesións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anteriores</a:t>
            </a:r>
          </a:p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Informe da presidencia</a:t>
            </a:r>
          </a:p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Validación, se procede, das Liñas de Acción do proceso de Dirección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Estratéxica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do SGC</a:t>
            </a:r>
          </a:p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Validación, se procede, da Memoria de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Calidade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da EIDO dos cursos 2021/2022 e 2022/2023. </a:t>
            </a:r>
          </a:p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Validación, se procede, da modificación do proceso de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Xestión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de Programas do SGC</a:t>
            </a:r>
          </a:p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Informe dos resultados da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enquisa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de satisfacción dos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estudantes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de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doutoramento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do curso 2023/2024</a:t>
            </a:r>
          </a:p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Informe dos resultados da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enquisa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de satisfacción do profesorado dos cursos 2022/2023 e 2023/2024</a:t>
            </a:r>
          </a:p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Rolda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aberta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de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intervencións</a:t>
            </a:r>
            <a:endParaRPr lang="es-ES" sz="2000" b="1" dirty="0">
              <a:effectLst/>
              <a:latin typeface="Roboto Thin" panose="02000000000000000000" pitchFamily="2" charset="0"/>
              <a:ea typeface="Roboto Thin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859921-D0D4-E447-B81A-4DB4415A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415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Validación, se procede, da modificación do proceso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Xestión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Programas do SGC</a:t>
            </a:r>
          </a:p>
        </p:txBody>
      </p:sp>
    </p:spTree>
    <p:extLst>
      <p:ext uri="{BB962C8B-B14F-4D97-AF65-F5344CB8AC3E}">
        <p14:creationId xmlns:p14="http://schemas.microsoft.com/office/powerpoint/2010/main" val="16039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F517F-B4B1-E7DC-40B3-8FDAD569C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EEAC9EB-7F39-E03E-A641-99C99C6AA7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/>
          <a:p>
            <a:pPr marL="546100" indent="-546100"/>
            <a:r>
              <a:rPr lang="es-ES" sz="4000" dirty="0">
                <a:solidFill>
                  <a:schemeClr val="bg1"/>
                </a:solidFill>
              </a:rPr>
              <a:t>5. </a:t>
            </a:r>
            <a:r>
              <a:rPr lang="pt-BR" sz="2400" dirty="0" err="1">
                <a:solidFill>
                  <a:schemeClr val="bg1"/>
                </a:solidFill>
              </a:rPr>
              <a:t>Validación</a:t>
            </a:r>
            <a:r>
              <a:rPr lang="pt-BR" sz="2400" dirty="0">
                <a:solidFill>
                  <a:schemeClr val="bg1"/>
                </a:solidFill>
              </a:rPr>
              <a:t>, se procede, da </a:t>
            </a:r>
            <a:r>
              <a:rPr lang="pt-BR" sz="2400" dirty="0" err="1">
                <a:solidFill>
                  <a:schemeClr val="bg1"/>
                </a:solidFill>
              </a:rPr>
              <a:t>modificación</a:t>
            </a:r>
            <a:r>
              <a:rPr lang="pt-BR" sz="2400" dirty="0">
                <a:solidFill>
                  <a:schemeClr val="bg1"/>
                </a:solidFill>
              </a:rPr>
              <a:t> do </a:t>
            </a:r>
            <a:r>
              <a:rPr lang="pt-BR" sz="2400" dirty="0" err="1">
                <a:solidFill>
                  <a:schemeClr val="bg1"/>
                </a:solidFill>
              </a:rPr>
              <a:t>proceso</a:t>
            </a:r>
            <a:r>
              <a:rPr lang="pt-BR" sz="2400" dirty="0">
                <a:solidFill>
                  <a:schemeClr val="bg1"/>
                </a:solidFill>
              </a:rPr>
              <a:t> de </a:t>
            </a:r>
            <a:r>
              <a:rPr lang="pt-BR" sz="2400" dirty="0" err="1">
                <a:solidFill>
                  <a:schemeClr val="bg1"/>
                </a:solidFill>
              </a:rPr>
              <a:t>Xestión</a:t>
            </a:r>
            <a:r>
              <a:rPr lang="pt-BR" sz="2400" dirty="0">
                <a:solidFill>
                  <a:schemeClr val="bg1"/>
                </a:solidFill>
              </a:rPr>
              <a:t> de Programas do SGC</a:t>
            </a:r>
            <a:br>
              <a:rPr lang="pt-BR" sz="22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BBB36F7-19D0-EE3E-4947-30D6076B0A8B}"/>
              </a:ext>
            </a:extLst>
          </p:cNvPr>
          <p:cNvSpPr txBox="1">
            <a:spLocks/>
          </p:cNvSpPr>
          <p:nvPr/>
        </p:nvSpPr>
        <p:spPr>
          <a:xfrm>
            <a:off x="658368" y="1404703"/>
            <a:ext cx="11301983" cy="391389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Proceso 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Xestión dos Programas de Doutoramento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 (Síntese de cambios):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Cambio de responsable do proceso: Dirección da Eido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Novo indicador do proceso: Taxa de éxito VSMA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Inclusión da fase de análise e mellora (todos os procedementos)</a:t>
            </a:r>
          </a:p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Procedemento </a:t>
            </a:r>
            <a:r>
              <a:rPr lang="gl-ES" sz="2400" b="1" u="sng" dirty="0">
                <a:latin typeface="Roboto Thin" pitchFamily="2" charset="0"/>
                <a:ea typeface="Roboto Thin" pitchFamily="2" charset="0"/>
              </a:rPr>
              <a:t>Deseño e aprobación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Precisións respecto das modificacións substanciais / non substanciais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Modelo de declaración de interese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Modelo de memoria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Participación da comisión de calidade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Participación de estudantes (elaboración da memoria)</a:t>
            </a:r>
          </a:p>
        </p:txBody>
      </p:sp>
    </p:spTree>
    <p:extLst>
      <p:ext uri="{BB962C8B-B14F-4D97-AF65-F5344CB8AC3E}">
        <p14:creationId xmlns:p14="http://schemas.microsoft.com/office/powerpoint/2010/main" val="39515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F0AED-D9CA-7197-A16E-43672FCBF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E8997AC-21D7-985B-606D-3BA7B1BE1B83}"/>
              </a:ext>
            </a:extLst>
          </p:cNvPr>
          <p:cNvSpPr txBox="1">
            <a:spLocks/>
          </p:cNvSpPr>
          <p:nvPr/>
        </p:nvSpPr>
        <p:spPr>
          <a:xfrm>
            <a:off x="704088" y="1472054"/>
            <a:ext cx="11274551" cy="391389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Procedemento </a:t>
            </a:r>
            <a:r>
              <a:rPr lang="gl-ES" sz="2400" b="1" u="sng" dirty="0">
                <a:latin typeface="Roboto Thin" pitchFamily="2" charset="0"/>
                <a:ea typeface="Roboto Thin" pitchFamily="2" charset="0"/>
              </a:rPr>
              <a:t>Seguimento, mellora e acreditación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Seguimento externo tras 3 anos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Informe anual e modelo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Seguimento das alegacións e melloras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Acreditación con outros selos de calidade nacionais ou internacionais</a:t>
            </a:r>
          </a:p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Procedemento </a:t>
            </a:r>
            <a:r>
              <a:rPr lang="gl-ES" sz="2400" b="1" u="sng" dirty="0">
                <a:latin typeface="Roboto Thin" pitchFamily="2" charset="0"/>
                <a:ea typeface="Roboto Thin" pitchFamily="2" charset="0"/>
              </a:rPr>
              <a:t>Suspensión e extinción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Precisións respecto da organización / planificación das suspensións e extincións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Modelo de declaración de interese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Participación da comisión de calidade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2F0D10F0-85B9-81F9-3EFF-D63A5D4E032D}"/>
              </a:ext>
            </a:extLst>
          </p:cNvPr>
          <p:cNvSpPr txBox="1">
            <a:spLocks/>
          </p:cNvSpPr>
          <p:nvPr/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es-ES" sz="4000">
                <a:solidFill>
                  <a:schemeClr val="bg1"/>
                </a:solidFill>
              </a:rPr>
              <a:t>5. </a:t>
            </a:r>
            <a:r>
              <a:rPr lang="pt-BR" sz="2400">
                <a:solidFill>
                  <a:schemeClr val="bg1"/>
                </a:solidFill>
              </a:rPr>
              <a:t>Validación, se procede, da modificación do proceso de Xestión de Programas do SGC</a:t>
            </a:r>
            <a:br>
              <a:rPr lang="pt-BR" sz="2200">
                <a:solidFill>
                  <a:schemeClr val="bg1"/>
                </a:solidFill>
              </a:rPr>
            </a:br>
            <a:br>
              <a:rPr lang="pt-BR" sz="200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4B722F-2D74-FD33-AE4D-FD9DC94F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BB8937A8-F4CD-9EB2-6B69-259379C71B1C}"/>
              </a:ext>
            </a:extLst>
          </p:cNvPr>
          <p:cNvSpPr txBox="1">
            <a:spLocks/>
          </p:cNvSpPr>
          <p:nvPr/>
        </p:nvSpPr>
        <p:spPr>
          <a:xfrm>
            <a:off x="3163825" y="1824079"/>
            <a:ext cx="853815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dirty="0">
                <a:latin typeface="Roboto Thin" pitchFamily="2" charset="0"/>
                <a:ea typeface="Roboto Thin" pitchFamily="2" charset="0"/>
              </a:rPr>
              <a:t>Informe dos resultados da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enquisa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satisfacción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dos estudantes de doutoramento do curso 2023/2024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1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4613" y="846241"/>
            <a:ext cx="10300192" cy="516551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Contexto e novidades 2024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79388" indent="-179388" fontAlgn="base">
              <a:lnSpc>
                <a:spcPct val="100000"/>
              </a:lnSpc>
              <a:buNone/>
            </a:pPr>
            <a:endParaRPr lang="gl-ES" sz="1200" b="1" dirty="0">
              <a:latin typeface="Roboto Thin" pitchFamily="2" charset="0"/>
              <a:ea typeface="Roboto Thin" pitchFamily="2" charset="0"/>
            </a:endParaRP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Enquisa encádrase na programación da avaliación da satisfacción da EIDO 2022/23 – 2025/26 aprobada pola Comisión de Calidade da EIDO en xullo de 2023.</a:t>
            </a: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Enquisa en liña (aplicación </a:t>
            </a:r>
            <a:r>
              <a:rPr lang="gl-ES" sz="2400" b="1" i="1" dirty="0" err="1">
                <a:latin typeface="Roboto Thin" pitchFamily="2" charset="0"/>
                <a:ea typeface="Roboto Thin" pitchFamily="2" charset="0"/>
              </a:rPr>
              <a:t>LimeSurvey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) programada para outubro de 2024. 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Realizada entre os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días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25 de novembro e 20 de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decembro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de 2024.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Despois dos cambios de cuestionario e formato realizados en anos anteriores (harmonización no SUG), este ano non se incorporan máis novidades</a:t>
            </a:r>
          </a:p>
          <a:p>
            <a:pPr marL="717550" indent="-179388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Próxima avaliación: outubro de 2025 (curso 2023/24)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6. </a:t>
            </a:r>
            <a:r>
              <a:rPr lang="pt-BR" sz="2000" dirty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>
                <a:solidFill>
                  <a:schemeClr val="bg1"/>
                </a:solidFill>
              </a:rPr>
              <a:t>enquisa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satisfacción</a:t>
            </a:r>
            <a:r>
              <a:rPr lang="pt-BR" sz="2000" dirty="0">
                <a:solidFill>
                  <a:schemeClr val="bg1"/>
                </a:solidFill>
              </a:rPr>
              <a:t> dos estudantes de doutoramento do curso 2023/24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0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680695" y="1104991"/>
            <a:ext cx="5504014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 Participación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60C78902-FC10-73C9-9815-1242E5A12C41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6. </a:t>
            </a:r>
            <a:r>
              <a:rPr lang="pt-BR" sz="2000">
                <a:solidFill>
                  <a:schemeClr val="bg1"/>
                </a:solidFill>
              </a:rPr>
              <a:t>Informe dos resultados da enquisa de satisfacción dos estudantes de doutoramento do curso 2023/24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C9B484-43DF-FA2E-23A1-7CE7ABCD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9" y="1831484"/>
            <a:ext cx="5868070" cy="39600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EB8E55-E485-1504-3FAB-CFB9F48EF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09" y="1831484"/>
            <a:ext cx="5762803" cy="39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85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1343025" y="1380970"/>
            <a:ext cx="10125075" cy="40575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 Participación global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1º ano: Lixeira tendencia negativa (48% → 46%)</a:t>
            </a:r>
            <a:br>
              <a:rPr lang="gl-ES" sz="2400" b="1" dirty="0">
                <a:latin typeface="Roboto Thin" pitchFamily="2" charset="0"/>
                <a:ea typeface="Roboto Thin" pitchFamily="2" charset="0"/>
              </a:rPr>
            </a:br>
            <a:r>
              <a:rPr lang="gl-ES" sz="2400" b="1" dirty="0">
                <a:latin typeface="Roboto Thin" pitchFamily="2" charset="0"/>
                <a:ea typeface="Roboto Thin" pitchFamily="2" charset="0"/>
              </a:rPr>
              <a:t>              [191 respostas efectivas dunha poboación de 410]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3º ano: Tamén tendencia negativa (46% → 41%) </a:t>
            </a:r>
            <a:br>
              <a:rPr lang="gl-ES" sz="2400" b="1" dirty="0">
                <a:latin typeface="Roboto Thin" pitchFamily="2" charset="0"/>
                <a:ea typeface="Roboto Thin" pitchFamily="2" charset="0"/>
              </a:rPr>
            </a:br>
            <a:r>
              <a:rPr lang="gl-ES" sz="2400" b="1" dirty="0">
                <a:latin typeface="Roboto Thin" pitchFamily="2" charset="0"/>
                <a:ea typeface="Roboto Thin" pitchFamily="2" charset="0"/>
              </a:rPr>
              <a:t>              [101 respostas efectivas dunha poboación de 246]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Os valores históricos mantense relativamente estables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Non se produciron incidencias destacables de non resposta por mor da carga dos datos da poboación na aplicación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43E80134-79F9-AFB4-3E6E-315F4169CBD9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6. </a:t>
            </a:r>
            <a:r>
              <a:rPr lang="pt-BR" sz="2000">
                <a:solidFill>
                  <a:schemeClr val="bg1"/>
                </a:solidFill>
              </a:rPr>
              <a:t>Informe dos resultados da enquisa de satisfacción dos estudantes de doutoramento do curso 2023/24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94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3596" y="1000750"/>
            <a:ext cx="10498329" cy="502701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Participación por programas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Incorpóranse por primeira vez: 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Nanociencia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e Biomedicina en 1º ano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Nanomedicina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sen matrícula en 1º nin 3º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Superan o límite do 35% (valor de participación aceptable):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30 dos 40 PD de 1º ano e 22 dos 39 de 3º ano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Obsérvase un empeoramento nos PD de 3º ano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Alta participación (igual ou superior ao 75%):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Turismo, Análise Económica e Estudos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Lingüiísticos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(1º e 3º)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Eficiencia Enerxética, Láser,,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Fotónica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e Visión e Metodoloxía e Aplicacións en Ciencias da Vida (1º)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Sistemas de Software Intelixentes e Adaptables e Ordenación Xurídica do Mercado (3º)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Nula participación: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Endocrinoloxía e Química Teórica (1º e 3º ano)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Ciencias Mariñas, Eficiencia Enerxética, Xestión e Resolución de Conflitos e Ciencia e Tecnoloxía Química (3º)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334CD5F9-1E42-D1F0-4AEC-5A452E06C968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6. </a:t>
            </a:r>
            <a:r>
              <a:rPr lang="pt-BR" sz="2000">
                <a:solidFill>
                  <a:schemeClr val="bg1"/>
                </a:solidFill>
              </a:rPr>
              <a:t>Informe dos resultados da enquisa de satisfacción dos estudantes de doutoramento do curso 2023/24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2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680695" y="1104991"/>
            <a:ext cx="5504014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 Satisfacción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FAAC1BBE-E124-9FFA-F96B-0F72A560371D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6. </a:t>
            </a:r>
            <a:r>
              <a:rPr lang="pt-BR" sz="2000">
                <a:solidFill>
                  <a:schemeClr val="bg1"/>
                </a:solidFill>
              </a:rPr>
              <a:t>Informe dos resultados da enquisa de satisfacción dos estudantes de doutoramento do curso 2023/24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5087A0-CA13-642F-1797-70565D582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0" y="1932996"/>
            <a:ext cx="5755376" cy="38074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D799119-A8D2-CF90-EC0C-82D3C84FF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457" y="1932996"/>
            <a:ext cx="6007291" cy="38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74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1343026" y="1584905"/>
            <a:ext cx="10039350" cy="368818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 Satisfacción global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1º ano: Estabilizase a tendencia á mellora (4,14 → 4,13)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3º ano: Tamén hai una tendencia á mellora (3,86 → 3,93)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Ambos valores están por riba do obxectivo de calidade 2024 (3,9)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O marxe redúcese, o que pode indicar que, sen actuacións específicas nas temáticas menos valoradas, estase a acadar o límite de satisfacción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F21C8605-06E8-B642-B14A-E3E851EDF2B6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6. </a:t>
            </a:r>
            <a:r>
              <a:rPr lang="pt-BR" sz="2000">
                <a:solidFill>
                  <a:schemeClr val="bg1"/>
                </a:solidFill>
              </a:rPr>
              <a:t>Informe dos resultados da enquisa de satisfacción dos estudantes de doutoramento do curso 2023/24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7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625" y="1824079"/>
            <a:ext cx="8791388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Aprobación, se procede, das actas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sesións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anteriores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6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3891" y="932802"/>
            <a:ext cx="10181635" cy="465255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Satisfacción por programas</a:t>
            </a:r>
          </a:p>
          <a:p>
            <a:pPr marL="809625" indent="-266700" fontAlgn="base">
              <a:lnSpc>
                <a:spcPct val="100000"/>
              </a:lnSpc>
            </a:pPr>
            <a:endParaRPr lang="gl-ES" sz="18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18 PD quedan por debaixo do obxectivo de calidade (semellante ao ano pasado): 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7 PD en 1º ano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11 PD en 3º ano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Alta satisfacción (≥ 4,5/5):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Metodoloxía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Aplicacións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en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Ciencias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da Vida  1º e 3º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SSIA, Ciencias do Deporte,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Estudos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Literarios, Comunicación,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Biotecnoloxía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, Resolución de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Conflitos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e Ordenación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Xurídica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do Mercado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(1º)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Educación, Deporte e Saúde, Física Aplicada e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Investigación en Tecnologías y Procesos Avanzados en la Industria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(3º)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Baixa satisfacción (≤ 3/5):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Tecnoloxía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Aeroespacial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(1º)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Sistemas de Software Intelixentes e Adaptables  (3º)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05829BBF-AB3D-D55B-882B-DD5CF7A2A923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6. </a:t>
            </a:r>
            <a:r>
              <a:rPr lang="pt-BR" sz="2000">
                <a:solidFill>
                  <a:schemeClr val="bg1"/>
                </a:solidFill>
              </a:rPr>
              <a:t>Informe dos resultados da enquisa de satisfacción dos estudantes de doutoramento do curso 2023/24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8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5544" y="810334"/>
            <a:ext cx="10498329" cy="5237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Satisfacción por temas</a:t>
            </a:r>
            <a:endParaRPr lang="gl-ES" sz="18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endParaRPr lang="gl-ES" sz="18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Aspectos mellor valorados (arredor de 4,5/5): 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A dirección e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titorización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da tese e o fomento da crítica científica (1º e 3º)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endParaRPr lang="gl-ES" sz="16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Aspectos por debaixo do obxectivo de calidade: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pt-BR" sz="1600" b="1" dirty="0">
                <a:latin typeface="Roboto Thin" pitchFamily="2" charset="0"/>
                <a:ea typeface="Roboto Thin" pitchFamily="2" charset="0"/>
              </a:rPr>
              <a:t>A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información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sobre as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axudas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ou contratos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pre-doc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post-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doc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mobilidade (1º e 3º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A información pública –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web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- (1º)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A información sobre a presentación da tese e as súas modalidades ou mencións, as avaliacións anuais   e a orientación profesional (3º)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Os trámites informáticos asociados ao plan de formación e de investigación (1º e 3º)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As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avaliacións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anuais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e a orientación profesional (3º)</a:t>
            </a:r>
            <a:endParaRPr lang="gl-ES" sz="16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 maioría dos aspectos, tanto positivos como negativos, son repetitivos de anos anteriores.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 maioría das temáticas que se comentan nos resultados cualitativos son reiterativos: acceso á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info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 en inglés, supervisión da tese, información e recursos para bolsas, organización das actividades formativas...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3CFF782D-55BB-2C3B-2C68-99E971255687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6. </a:t>
            </a:r>
            <a:r>
              <a:rPr lang="pt-BR" sz="2000">
                <a:solidFill>
                  <a:schemeClr val="bg1"/>
                </a:solidFill>
              </a:rPr>
              <a:t>Informe dos resultados da enquisa de satisfacción dos estudantes de doutoramento do curso 2023/24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31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144B9022-4721-26D1-65BE-97504EAF3052}"/>
              </a:ext>
            </a:extLst>
          </p:cNvPr>
          <p:cNvSpPr txBox="1">
            <a:spLocks/>
          </p:cNvSpPr>
          <p:nvPr/>
        </p:nvSpPr>
        <p:spPr>
          <a:xfrm>
            <a:off x="2920753" y="1824079"/>
            <a:ext cx="878122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Informe dos resultados da </a:t>
            </a:r>
            <a:r>
              <a:rPr lang="pt-BR" b="1" dirty="0" err="1"/>
              <a:t>enquisa</a:t>
            </a:r>
            <a:r>
              <a:rPr lang="pt-BR" b="1" dirty="0"/>
              <a:t> de </a:t>
            </a:r>
            <a:r>
              <a:rPr lang="pt-BR" b="1" dirty="0" err="1"/>
              <a:t>satisfacción</a:t>
            </a:r>
            <a:r>
              <a:rPr lang="pt-BR" b="1" dirty="0"/>
              <a:t> do </a:t>
            </a:r>
            <a:r>
              <a:rPr lang="pt-BR" b="1" dirty="0" err="1"/>
              <a:t>profesorado</a:t>
            </a:r>
            <a:r>
              <a:rPr lang="pt-BR" b="1" dirty="0"/>
              <a:t> dos cursos 2022/2023 e 2023/2024</a:t>
            </a:r>
            <a:endParaRPr lang="es-ES" sz="2800" b="1" dirty="0">
              <a:latin typeface="Roboto Thin" pitchFamily="2" charset="0"/>
              <a:ea typeface="Roboto Thin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668BD1-38C7-52FD-60B6-E6FC63B9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14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9B80A-2B11-37CF-5356-06EBDF28E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CA69B6B-49AA-55B9-1C41-DB15FD412C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4613" y="1400239"/>
            <a:ext cx="10300192" cy="461151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Contexto e novidades 2024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79388" indent="-179388" fontAlgn="base">
              <a:lnSpc>
                <a:spcPct val="100000"/>
              </a:lnSpc>
              <a:buNone/>
            </a:pPr>
            <a:endParaRPr lang="gl-ES" sz="1200" b="1" dirty="0">
              <a:latin typeface="Roboto Thin" pitchFamily="2" charset="0"/>
              <a:ea typeface="Roboto Thin" pitchFamily="2" charset="0"/>
            </a:endParaRP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Enquisa encádrase na programación da avaliación da satisfacción da EIDO 2022/23 – 2025/26 aprobada pola Comisión de Calidade da EIDO en xullo de 2023.</a:t>
            </a: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Enquisa en liña (aplicación </a:t>
            </a:r>
            <a:r>
              <a:rPr lang="gl-ES" sz="2400" b="1" i="1" dirty="0" err="1">
                <a:latin typeface="Roboto Thin" pitchFamily="2" charset="0"/>
                <a:ea typeface="Roboto Thin" pitchFamily="2" charset="0"/>
              </a:rPr>
              <a:t>LimeSurvey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) programada para xullo de 2024. 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Realizada entre os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días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1 e 31 de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xullo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de 2024.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Despois dos cambios de cuestionario e formato realizados en anos anteriores (harmonización no SUG), este ano non se incorporan máis novidades</a:t>
            </a:r>
          </a:p>
          <a:p>
            <a:pPr marL="717550" indent="-179388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Próxima avaliación: xullo de 2026 (cursos 2024/25 e 2025/26)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05B079-52B0-794C-EB20-CAA4C2FEDA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7. </a:t>
            </a:r>
            <a:r>
              <a:rPr lang="pt-BR" sz="2000" dirty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>
                <a:solidFill>
                  <a:schemeClr val="bg1"/>
                </a:solidFill>
              </a:rPr>
              <a:t>enquisa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satisfacción</a:t>
            </a:r>
            <a:r>
              <a:rPr lang="pt-BR" sz="2000" dirty="0">
                <a:solidFill>
                  <a:schemeClr val="bg1"/>
                </a:solidFill>
              </a:rPr>
              <a:t> do </a:t>
            </a:r>
            <a:r>
              <a:rPr lang="pt-BR" sz="2000" dirty="0" err="1">
                <a:solidFill>
                  <a:schemeClr val="bg1"/>
                </a:solidFill>
              </a:rPr>
              <a:t>profesorado</a:t>
            </a:r>
            <a:r>
              <a:rPr lang="pt-BR" sz="2000" dirty="0">
                <a:solidFill>
                  <a:schemeClr val="bg1"/>
                </a:solidFill>
              </a:rPr>
              <a:t> dos cursos 2022/2023 e 2023/2024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69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838A3-2BE9-9B2F-F4E6-657E08CC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AD6402C3-728B-5EF6-F597-B937638B5116}"/>
              </a:ext>
            </a:extLst>
          </p:cNvPr>
          <p:cNvSpPr txBox="1">
            <a:spLocks/>
          </p:cNvSpPr>
          <p:nvPr/>
        </p:nvSpPr>
        <p:spPr>
          <a:xfrm>
            <a:off x="680694" y="1104991"/>
            <a:ext cx="727369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 Participación e satisfacción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94DC767-2304-1227-47AA-DDFBA7CFD0AD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7. </a:t>
            </a:r>
            <a:r>
              <a:rPr lang="pt-BR" sz="2000">
                <a:solidFill>
                  <a:schemeClr val="bg1"/>
                </a:solidFill>
              </a:rPr>
              <a:t>Informe dos resultados da enquisa de satisfacción do profesorado dos cursos 2022/2023 e 2023/2024</a:t>
            </a:r>
            <a:br>
              <a:rPr lang="pt-BR" sz="200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E0D9FE-7DF5-9CB2-1B67-C19DABDA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2" y="1807749"/>
            <a:ext cx="5464899" cy="4098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EEE850-D743-8194-E7A1-A9F42FB64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426" y="1843261"/>
            <a:ext cx="5954624" cy="40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7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30846-26BD-54D0-B867-2DD53CE6C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EC244476-A6AD-3B80-7F07-A275BA5CCFB3}"/>
              </a:ext>
            </a:extLst>
          </p:cNvPr>
          <p:cNvSpPr txBox="1">
            <a:spLocks/>
          </p:cNvSpPr>
          <p:nvPr/>
        </p:nvSpPr>
        <p:spPr>
          <a:xfrm>
            <a:off x="1033462" y="2139092"/>
            <a:ext cx="10125075" cy="219547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 Participación global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Tendencia negativa (52% → 42% → 36%)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Non se produciron incidencias destacables de non resposta por mor da carga dos datos da poboación na aplicación. Sen embargo, o 22% da poboación non puido ser cargada (datos incompletos)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1417A1D-E57F-677E-FFD3-2BA4D21CD2A4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7. </a:t>
            </a:r>
            <a:r>
              <a:rPr lang="pt-BR" sz="2000">
                <a:solidFill>
                  <a:schemeClr val="bg1"/>
                </a:solidFill>
              </a:rPr>
              <a:t>Informe dos resultados da enquisa de satisfacción do profesorado dos cursos 2022/2023 e 2023/2024</a:t>
            </a:r>
            <a:br>
              <a:rPr lang="pt-BR" sz="200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07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3EE02-2CFE-E0E9-37C0-CF66B403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8998B45-37E8-3764-76CF-93CA700087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3596" y="1000750"/>
            <a:ext cx="10498329" cy="502701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Participación por programas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Incorpóranse por primeira vez: 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Nanociencia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e Biomedicina, PD en Matemáticas e Aplicacións e PD en Ciencias Sociais e Envellecemento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Nanomedicina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non participa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Superan o límite do 35% (valor de participación aceptable):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18 dos 41 PD (44%) – En 2022 49%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Obsérvase unha lixeira caída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Alta participación (igual ou superior ao 50%):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Ciencias da Educación e do Comportamento, Comunicación, Estatística, Métodos Matemáticos, Ordenación xurídica do mercado, Tradución e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Paratradución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Xeotecnoloxías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endParaRPr lang="gl-ES" sz="16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Nula ou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casi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 nula participación: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Ciencia e Tecnoloxía Química, Ciencias Sociais e Envellecemento, Investigación en Tecnoloxías, Matemáticas e Aplicacións e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Nanociencia</a:t>
            </a:r>
            <a:endParaRPr lang="gl-ES" sz="16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CA87A75-B2A2-F839-3B26-9B9370A9AB18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7. </a:t>
            </a:r>
            <a:r>
              <a:rPr lang="pt-BR" sz="2000" dirty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>
                <a:solidFill>
                  <a:schemeClr val="bg1"/>
                </a:solidFill>
              </a:rPr>
              <a:t>enquisa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satisfacción</a:t>
            </a:r>
            <a:r>
              <a:rPr lang="pt-BR" sz="2000" dirty="0">
                <a:solidFill>
                  <a:schemeClr val="bg1"/>
                </a:solidFill>
              </a:rPr>
              <a:t> do </a:t>
            </a:r>
            <a:r>
              <a:rPr lang="pt-BR" sz="2000" dirty="0" err="1">
                <a:solidFill>
                  <a:schemeClr val="bg1"/>
                </a:solidFill>
              </a:rPr>
              <a:t>profesorado</a:t>
            </a:r>
            <a:r>
              <a:rPr lang="pt-BR" sz="2000" dirty="0">
                <a:solidFill>
                  <a:schemeClr val="bg1"/>
                </a:solidFill>
              </a:rPr>
              <a:t> dos cursos 2022/2023 e 2023/2024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3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50A59-4E1B-E169-ADB9-5CA6B35E3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52DB2F44-B722-00F7-0071-784C3B7497A8}"/>
              </a:ext>
            </a:extLst>
          </p:cNvPr>
          <p:cNvSpPr txBox="1">
            <a:spLocks/>
          </p:cNvSpPr>
          <p:nvPr/>
        </p:nvSpPr>
        <p:spPr>
          <a:xfrm>
            <a:off x="1343026" y="1421578"/>
            <a:ext cx="10039350" cy="331885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 Satisfacción global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Resultado satisfactorio: 4,06/5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Estabilizase a tendencia á mellora (4,08 → 4,06)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3º ano: Tamén hai una tendencia á mellora (3,86 → 3,93)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O valor supera do obxectivo de calidade 2024 (3,9), cun marxe algo inferior ao de 2022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AD06292-BEAE-F21A-3A79-6A637E40C71F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7. </a:t>
            </a:r>
            <a:r>
              <a:rPr lang="pt-BR" sz="2000" dirty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>
                <a:solidFill>
                  <a:schemeClr val="bg1"/>
                </a:solidFill>
              </a:rPr>
              <a:t>enquisa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satisfacción</a:t>
            </a:r>
            <a:r>
              <a:rPr lang="pt-BR" sz="2000" dirty="0">
                <a:solidFill>
                  <a:schemeClr val="bg1"/>
                </a:solidFill>
              </a:rPr>
              <a:t> do </a:t>
            </a:r>
            <a:r>
              <a:rPr lang="pt-BR" sz="2000" dirty="0" err="1">
                <a:solidFill>
                  <a:schemeClr val="bg1"/>
                </a:solidFill>
              </a:rPr>
              <a:t>profesorado</a:t>
            </a:r>
            <a:r>
              <a:rPr lang="pt-BR" sz="2000" dirty="0">
                <a:solidFill>
                  <a:schemeClr val="bg1"/>
                </a:solidFill>
              </a:rPr>
              <a:t> dos cursos 2022/2023 e 2023/2024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11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6DC5B-3251-55EE-57BE-108E93052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360F0B8-10C9-07E4-B4FA-538A2E0C7E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3891" y="1639908"/>
            <a:ext cx="10181635" cy="378565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Satisfacción por programas</a:t>
            </a:r>
          </a:p>
          <a:p>
            <a:pPr marL="809625" indent="-266700" fontAlgn="base">
              <a:lnSpc>
                <a:spcPct val="100000"/>
              </a:lnSpc>
            </a:pPr>
            <a:endParaRPr lang="gl-ES" sz="18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35/41 PD superan o obxectivo de calidade (semellante ao ano pasado):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No acadan o obxectivo: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es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Auga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Sustentibilidade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, Ciencias Mariñas, Creación e Investigación en Arte Contemporánea,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Creatividade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e Innovación Social e Sustentable,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Enxeñaría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Química e Neurociencia,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aínda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que con valores superiores a 3/5</a:t>
            </a:r>
            <a:endParaRPr lang="gl-ES" sz="16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Alta satisfacción (&gt; 4,5/5):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Ciencia e Tecnoloxía de Coloides, Eficiencia Enerxética, Turismo, Investigación en Tecnoloxías e Procesos e Equidade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endParaRPr lang="gl-ES" sz="16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FDECBBE-01ED-94FD-938A-F53F338B9920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7. </a:t>
            </a:r>
            <a:r>
              <a:rPr lang="pt-BR" sz="2000" dirty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>
                <a:solidFill>
                  <a:schemeClr val="bg1"/>
                </a:solidFill>
              </a:rPr>
              <a:t>enquisa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satisfacción</a:t>
            </a:r>
            <a:r>
              <a:rPr lang="pt-BR" sz="2000" dirty="0">
                <a:solidFill>
                  <a:schemeClr val="bg1"/>
                </a:solidFill>
              </a:rPr>
              <a:t> do </a:t>
            </a:r>
            <a:r>
              <a:rPr lang="pt-BR" sz="2000" dirty="0" err="1">
                <a:solidFill>
                  <a:schemeClr val="bg1"/>
                </a:solidFill>
              </a:rPr>
              <a:t>profesorado</a:t>
            </a:r>
            <a:r>
              <a:rPr lang="pt-BR" sz="2000" dirty="0">
                <a:solidFill>
                  <a:schemeClr val="bg1"/>
                </a:solidFill>
              </a:rPr>
              <a:t> dos cursos 2022/2023 e 2023/2024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99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28BD1-2D0B-A2BF-6573-35D27057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BA08945-3643-DFEC-83A6-DC45B7B16A5B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7. </a:t>
            </a:r>
            <a:r>
              <a:rPr lang="pt-BR" sz="2000" dirty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>
                <a:solidFill>
                  <a:schemeClr val="bg1"/>
                </a:solidFill>
              </a:rPr>
              <a:t>enquisa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satisfacción</a:t>
            </a:r>
            <a:r>
              <a:rPr lang="pt-BR" sz="2000" dirty="0">
                <a:solidFill>
                  <a:schemeClr val="bg1"/>
                </a:solidFill>
              </a:rPr>
              <a:t> do </a:t>
            </a:r>
            <a:r>
              <a:rPr lang="pt-BR" sz="2000" dirty="0" err="1">
                <a:solidFill>
                  <a:schemeClr val="bg1"/>
                </a:solidFill>
              </a:rPr>
              <a:t>profesorado</a:t>
            </a:r>
            <a:r>
              <a:rPr lang="pt-BR" sz="2000" dirty="0">
                <a:solidFill>
                  <a:schemeClr val="bg1"/>
                </a:solidFill>
              </a:rPr>
              <a:t> dos cursos 2022/2023 e 2023/2024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00DF1017-A7BF-4B11-4084-EED589D3C7D7}"/>
              </a:ext>
            </a:extLst>
          </p:cNvPr>
          <p:cNvSpPr txBox="1">
            <a:spLocks/>
          </p:cNvSpPr>
          <p:nvPr/>
        </p:nvSpPr>
        <p:spPr>
          <a:xfrm>
            <a:off x="633703" y="1290371"/>
            <a:ext cx="10498329" cy="437555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Satisfacción por temas</a:t>
            </a:r>
            <a:endParaRPr lang="gl-ES" sz="18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endParaRPr lang="gl-ES" sz="18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Por seccións: : </a:t>
            </a:r>
          </a:p>
          <a:p>
            <a:pPr marL="1076325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600" b="1" dirty="0">
                <a:latin typeface="Roboto Thin" pitchFamily="2" charset="0"/>
                <a:ea typeface="Roboto Thin" pitchFamily="2" charset="0"/>
              </a:rPr>
              <a:t>Os aspectos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mellor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valorados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son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os resultados do programa formativo, a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valoración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xeral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os recursos materiais e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servizos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(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sen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cambios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respecto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á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avaliación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anterior). </a:t>
            </a:r>
          </a:p>
          <a:p>
            <a:pPr marL="1076325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600" b="1" dirty="0">
                <a:latin typeface="Roboto Thin" pitchFamily="2" charset="0"/>
                <a:ea typeface="Roboto Thin" pitchFamily="2" charset="0"/>
              </a:rPr>
              <a:t>O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máis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negativo, os recursos humanos (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sen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cambios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endParaRPr lang="gl-ES" sz="16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Por preguntas:</a:t>
            </a:r>
          </a:p>
          <a:p>
            <a:pPr marL="1076325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600" b="1" dirty="0">
                <a:latin typeface="Roboto Thin" pitchFamily="2" charset="0"/>
                <a:ea typeface="Roboto Thin" pitchFamily="2" charset="0"/>
              </a:rPr>
              <a:t>A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información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,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planificación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coordinación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da CAPD (por primeira vez, o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máis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valorado), a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supervisión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da CAPD, a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formación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investigadora adquirida polo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a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adecuación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dispoñibilidade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dos recurso materiais. </a:t>
            </a:r>
          </a:p>
          <a:p>
            <a:pPr marL="1076325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600" b="1" dirty="0">
                <a:latin typeface="Roboto Thin" pitchFamily="2" charset="0"/>
                <a:ea typeface="Roboto Thin" pitchFamily="2" charset="0"/>
              </a:rPr>
              <a:t>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máis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negativos, o apoio económico a estudantes e 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recoñecementos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a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titorización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dirección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de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tese (non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acadan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obxectivos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) e a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información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da web da Eido.</a:t>
            </a:r>
            <a:endParaRPr lang="gl-ES" sz="18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6163" y="3013501"/>
            <a:ext cx="8531441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Acta da sesión ordinaria da Comisión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 do 11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novembro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2024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14076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3600" dirty="0">
                <a:solidFill>
                  <a:schemeClr val="bg1"/>
                </a:solidFill>
              </a:rPr>
              <a:t>Aprobación, se procede, das actas de </a:t>
            </a:r>
            <a:r>
              <a:rPr lang="es-ES" sz="3600" dirty="0" err="1">
                <a:solidFill>
                  <a:schemeClr val="bg1"/>
                </a:solidFill>
              </a:rPr>
              <a:t>sesións</a:t>
            </a:r>
            <a:r>
              <a:rPr lang="es-ES" sz="3600" dirty="0">
                <a:solidFill>
                  <a:schemeClr val="bg1"/>
                </a:solidFill>
              </a:rPr>
              <a:t> anteriores</a:t>
            </a:r>
          </a:p>
        </p:txBody>
      </p:sp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6554B8-61AE-EC91-CBAF-91B8D719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9893AC5-B7C2-80C5-D099-CAD51191C3C0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Rolda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aberta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intervencións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72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3273" y="1292517"/>
            <a:ext cx="10753624" cy="42729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266700" indent="-266700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Cambios na composición da Comisión de Calidade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Informes provisionais de 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(2024)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00" b="1" dirty="0">
              <a:latin typeface="Roboto Thin" pitchFamily="2" charset="0"/>
              <a:ea typeface="Roboto Thin" pitchFamily="2" charset="0"/>
            </a:endParaRPr>
          </a:p>
          <a:p>
            <a:pPr marL="1527175" indent="-889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•	Ciencias da educación e do comportamento</a:t>
            </a:r>
          </a:p>
          <a:p>
            <a:pPr marL="1527175" indent="-889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•	Educación, deporte e saúde</a:t>
            </a:r>
          </a:p>
          <a:p>
            <a:pPr marL="1527175" indent="-889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•	Ordenación xurídica do mercado</a:t>
            </a:r>
          </a:p>
          <a:p>
            <a:pPr marL="1527175" indent="-889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•	Tecnoloxías da información e as comunicacións </a:t>
            </a:r>
          </a:p>
          <a:p>
            <a:pPr marL="1527175" indent="-88900" fontAlgn="base">
              <a:lnSpc>
                <a:spcPct val="100000"/>
              </a:lnSpc>
              <a:spcBef>
                <a:spcPts val="0"/>
              </a:spcBef>
              <a:buNone/>
            </a:pPr>
            <a:endParaRPr lang="gl-ES" sz="1400" b="1" dirty="0">
              <a:latin typeface="Roboto Thin" pitchFamily="2" charset="0"/>
              <a:ea typeface="Roboto Thin" pitchFamily="2" charset="0"/>
            </a:endParaRPr>
          </a:p>
          <a:p>
            <a:pPr marL="719138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Todos os informes son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Conforme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con recomendacións para a mellora, pero sen aspectos de obrigado cumprimento. </a:t>
            </a:r>
          </a:p>
          <a:p>
            <a:pPr marL="719138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En colaboración coa </a:t>
            </a:r>
            <a:r>
              <a:rPr lang="gl-ES" sz="2400" b="1" dirty="0" err="1">
                <a:latin typeface="Roboto Thin" pitchFamily="2" charset="0"/>
                <a:ea typeface="Roboto Thin" pitchFamily="2" charset="0"/>
              </a:rPr>
              <a:t>CAPDs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do programas enviaranse alegacións (mediados Marzo).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65725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BF2BE-2E46-23FE-07F3-6B85278CC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15D0524-68BB-BDC5-FF39-C78B20F1BB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2767" y="1895247"/>
            <a:ext cx="10490717" cy="306750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Acreditación e 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(2025)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163638" indent="-3556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u="sng" dirty="0">
                <a:latin typeface="Roboto Thin" pitchFamily="2" charset="0"/>
                <a:ea typeface="Roboto Thin" pitchFamily="2" charset="0"/>
              </a:rPr>
              <a:t>Acreditación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 PD en Patrimonio cultural (Informe a finais marzo 2025)</a:t>
            </a:r>
          </a:p>
          <a:p>
            <a:pPr marL="1163638" indent="-3556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u="sng" dirty="0">
                <a:latin typeface="Roboto Thin" pitchFamily="2" charset="0"/>
                <a:ea typeface="Roboto Thin" pitchFamily="2" charset="0"/>
              </a:rPr>
              <a:t>Seguimentos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(Informes xuño 2025)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Modificacións substanciais dos programas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(Versión inicial – finais febreiro)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gl-ES" sz="16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3317121-13B9-A6C8-4B61-CCD95C1725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275141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5D1BA-BBC0-3B75-EB3E-F9CAAD79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806FA0-223E-D75B-1BFC-7B39D903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32" y="901628"/>
            <a:ext cx="7670335" cy="5220000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753F427D-CD9D-0806-985A-DBDC06338A7D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2. Informe da Presidencia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20DCF2-C9FC-6308-D4F3-38FEF7D71BB5}"/>
              </a:ext>
            </a:extLst>
          </p:cNvPr>
          <p:cNvSpPr/>
          <p:nvPr/>
        </p:nvSpPr>
        <p:spPr>
          <a:xfrm>
            <a:off x="2260832" y="3657600"/>
            <a:ext cx="7670334" cy="1042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2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4BB06-985F-A7FF-0CD1-09D5CF6F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E1FF81B-98A2-F8BB-09E1-8B71CFB1B4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10AA73B7-98D9-07B0-8062-20FBEA4A6C9F}"/>
              </a:ext>
            </a:extLst>
          </p:cNvPr>
          <p:cNvSpPr txBox="1">
            <a:spLocks/>
          </p:cNvSpPr>
          <p:nvPr/>
        </p:nvSpPr>
        <p:spPr>
          <a:xfrm>
            <a:off x="1056133" y="1681588"/>
            <a:ext cx="10490717" cy="366767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Plan de Calidade del SGC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Proceso Dirección Estratéxica: Aprobado en xuño 2024</a:t>
            </a:r>
          </a:p>
          <a:p>
            <a:pPr marL="717550" indent="0" algn="just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  (Pendente Cadro de mando/Memoria EIDO)</a:t>
            </a: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Proceso Xestión de Programas: Revisión rematada</a:t>
            </a: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Proceso Formación de investigadores: Actualmente en revisión</a:t>
            </a: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Proceso Xestión Académica: Actualmente en revisión</a:t>
            </a:r>
          </a:p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endParaRPr lang="gl-ES" sz="16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22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2200</Words>
  <Application>Microsoft Office PowerPoint</Application>
  <PresentationFormat>Panorámica</PresentationFormat>
  <Paragraphs>176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Campus Simple</vt:lpstr>
      <vt:lpstr>New Baskerville</vt:lpstr>
      <vt:lpstr>Roboto Th</vt:lpstr>
      <vt:lpstr>Roboto Thin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2. Informe da Presidencia</vt:lpstr>
      <vt:lpstr>2. Informe da Presidencia</vt:lpstr>
      <vt:lpstr>Presentación de PowerPoint</vt:lpstr>
      <vt:lpstr>2. Informe da Presidencia</vt:lpstr>
      <vt:lpstr>Presentación de PowerPoint</vt:lpstr>
      <vt:lpstr>Presentación de PowerPoint</vt:lpstr>
      <vt:lpstr>Presentación de PowerPoint</vt:lpstr>
      <vt:lpstr>3. Validación, se procede, das Liñas de Acción do proceso de Dirección Estratéxica do SGC  </vt:lpstr>
      <vt:lpstr>3. Validación, se procede, das Liñas de Acción do proceso de Dirección Estratéxica do SGC  </vt:lpstr>
      <vt:lpstr>Presentación de PowerPoint</vt:lpstr>
      <vt:lpstr>4. Validación, se procede, da Memoria de Calidade da EIDO dos cursos 2021/2022 e 2022/2023 </vt:lpstr>
      <vt:lpstr>4. Validación, se procede, da Memoria de Calidade da EIDO dos cursos 2021/2022 e 2022/2023 </vt:lpstr>
      <vt:lpstr>4. Validación, se procede, da Memoria de Calidade da EIDO dos cursos 2021/2022 e 2022/2023 </vt:lpstr>
      <vt:lpstr>4. Validación, se procede, da Memoria de Calidade da EIDO dos cursos 2021/2022 e 2022/2023 </vt:lpstr>
      <vt:lpstr>Presentación de PowerPoint</vt:lpstr>
      <vt:lpstr>5. Validación, se procede, da modificación do proceso de Xestión de Programas do SGC  </vt:lpstr>
      <vt:lpstr>Presentación de PowerPoint</vt:lpstr>
      <vt:lpstr>Presentación de PowerPoint</vt:lpstr>
      <vt:lpstr>6. Informe dos resultados da enquisa de satisfacción dos estudantes de doutoramento do curso 2023/24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7. Informe dos resultados da enquisa de satisfacción do profesorado dos cursos 2022/2023 e 2023/2024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155</cp:revision>
  <dcterms:created xsi:type="dcterms:W3CDTF">2021-10-25T10:06:46Z</dcterms:created>
  <dcterms:modified xsi:type="dcterms:W3CDTF">2025-02-24T08:05:07Z</dcterms:modified>
</cp:coreProperties>
</file>