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5" r:id="rId3"/>
    <p:sldId id="257" r:id="rId4"/>
    <p:sldId id="315" r:id="rId5"/>
    <p:sldId id="278" r:id="rId6"/>
    <p:sldId id="259" r:id="rId7"/>
    <p:sldId id="279" r:id="rId8"/>
    <p:sldId id="316" r:id="rId9"/>
    <p:sldId id="317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/>
    <p:restoredTop sz="89166" autoAdjust="0"/>
  </p:normalViewPr>
  <p:slideViewPr>
    <p:cSldViewPr snapToGrid="0" snapToObjects="1">
      <p:cViewPr varScale="1">
        <p:scale>
          <a:sx n="96" d="100"/>
          <a:sy n="96" d="100"/>
        </p:scale>
        <p:origin x="1116" y="90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24/06/2024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24/06/2024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24 de </a:t>
            </a:r>
            <a:r>
              <a:rPr lang="es-ES" sz="1800" dirty="0" err="1">
                <a:solidFill>
                  <a:schemeClr val="bg1"/>
                </a:solidFill>
              </a:rPr>
              <a:t>xuño</a:t>
            </a:r>
            <a:r>
              <a:rPr lang="es-ES" sz="1800" dirty="0">
                <a:solidFill>
                  <a:schemeClr val="bg1"/>
                </a:solidFill>
              </a:rPr>
              <a:t> de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40444" y="2331263"/>
            <a:ext cx="8481806" cy="1697901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Aprobación, se procede, dos informes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Programas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Universidade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Vigo</a:t>
            </a:r>
          </a:p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>
                <a:latin typeface="Roboto Thin" pitchFamily="2" charset="0"/>
                <a:ea typeface="Roboto Thin" pitchFamily="2" charset="0"/>
              </a:rPr>
              <a:t>Validación, se procede, da modificación do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procedemento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Dirección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Estratéxica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do SGC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pt-BR" b="1" dirty="0" err="1">
                <a:latin typeface="Roboto Thin" pitchFamily="2" charset="0"/>
                <a:ea typeface="Roboto Thin" pitchFamily="2" charset="0"/>
              </a:rPr>
              <a:t>Aprobación</a:t>
            </a:r>
            <a:r>
              <a:rPr lang="pt-BR" b="1" dirty="0">
                <a:latin typeface="Roboto Thin" pitchFamily="2" charset="0"/>
                <a:ea typeface="Roboto Thin" pitchFamily="2" charset="0"/>
              </a:rPr>
              <a:t>, se procede, dos informes de seguimento de Programas de Doutoramento da Universidade de Vigo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8" y="4796296"/>
            <a:ext cx="1343212" cy="1057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8" y="1367318"/>
            <a:ext cx="6804000" cy="3360060"/>
          </a:xfrm>
          <a:prstGeom prst="rect">
            <a:avLst/>
          </a:prstGeo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 txBox="1">
            <a:spLocks/>
          </p:cNvSpPr>
          <p:nvPr/>
        </p:nvSpPr>
        <p:spPr>
          <a:xfrm>
            <a:off x="1648918" y="3335081"/>
            <a:ext cx="9367886" cy="2518638"/>
          </a:xfrm>
          <a:prstGeom prst="rect">
            <a:avLst/>
          </a:prstGeom>
          <a:solidFill>
            <a:schemeClr val="bg1"/>
          </a:solidFill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0825" indent="-179388" algn="just" fontAlgn="base">
              <a:lnSpc>
                <a:spcPct val="100000"/>
              </a:lnSpc>
            </a:pP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Ciencias da educación e do comportamento</a:t>
            </a:r>
          </a:p>
          <a:p>
            <a:pPr marL="1520825" indent="-179388" algn="just" fontAlgn="base">
              <a:lnSpc>
                <a:spcPct val="100000"/>
              </a:lnSpc>
            </a:pP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Educación, deporte e saúde</a:t>
            </a:r>
          </a:p>
          <a:p>
            <a:pPr marL="1520825" indent="-179388" algn="just" fontAlgn="base">
              <a:lnSpc>
                <a:spcPct val="100000"/>
              </a:lnSpc>
            </a:pP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Ordenación xurídica do mercado</a:t>
            </a:r>
          </a:p>
          <a:p>
            <a:pPr marL="1520825" indent="-179388" algn="just" fontAlgn="base">
              <a:lnSpc>
                <a:spcPct val="100000"/>
              </a:lnSpc>
            </a:pPr>
            <a:r>
              <a:rPr lang="gl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PD Tecnoloxías da información e as comunicacións</a:t>
            </a:r>
          </a:p>
          <a:p>
            <a:pPr marL="0" indent="0" algn="ctr" fontAlgn="base">
              <a:lnSpc>
                <a:spcPct val="100000"/>
              </a:lnSpc>
              <a:buNone/>
            </a:pPr>
            <a:endParaRPr lang="gl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in" pitchFamily="2" charset="0"/>
              <a:ea typeface="Roboto Thin" pitchFamily="2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gl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in" pitchFamily="2" charset="0"/>
                <a:ea typeface="Roboto Thin" pitchFamily="2" charset="0"/>
              </a:rPr>
              <a:t>2º ciclo (tras renovación da acreditación 2018/19)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846D1BDE-CD5E-6527-4E59-B6B998FA2BD1}"/>
              </a:ext>
            </a:extLst>
          </p:cNvPr>
          <p:cNvSpPr txBox="1">
            <a:spLocks/>
          </p:cNvSpPr>
          <p:nvPr/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pPr marL="536575" indent="-536575"/>
            <a:r>
              <a:rPr lang="es-ES" sz="4000">
                <a:solidFill>
                  <a:schemeClr val="bg1"/>
                </a:solidFill>
              </a:rPr>
              <a:t>1. </a:t>
            </a:r>
            <a:r>
              <a:rPr lang="pt-BR" sz="2800">
                <a:solidFill>
                  <a:schemeClr val="bg1"/>
                </a:solidFill>
              </a:rPr>
              <a:t>Aprobación, se procede, dos informes de seguimento de Programas de Doutoramento da Universidade de Vigo</a:t>
            </a:r>
            <a:br>
              <a:rPr lang="pt-BR" sz="2600">
                <a:solidFill>
                  <a:schemeClr val="bg1"/>
                </a:solidFill>
              </a:rPr>
            </a:br>
            <a:endParaRPr lang="es-E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pt-BR" sz="2800" dirty="0" err="1">
                <a:solidFill>
                  <a:schemeClr val="bg1"/>
                </a:solidFill>
              </a:rPr>
              <a:t>Aprobación</a:t>
            </a:r>
            <a:r>
              <a:rPr lang="pt-BR" sz="2800" dirty="0">
                <a:solidFill>
                  <a:schemeClr val="bg1"/>
                </a:solidFill>
              </a:rPr>
              <a:t>, se procede, dos informes de seguimento de Programas de Doutoramento da Universidade de Vigo</a:t>
            </a:r>
            <a:br>
              <a:rPr lang="pt-BR" sz="2600" dirty="0">
                <a:solidFill>
                  <a:schemeClr val="bg1"/>
                </a:solidFill>
              </a:rPr>
            </a:br>
            <a:endParaRPr lang="es-ES" sz="2600" dirty="0">
              <a:solidFill>
                <a:schemeClr val="bg1"/>
              </a:solidFill>
            </a:endParaRP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2FCC2379-61DE-F812-81C4-874F52F5DC05}"/>
              </a:ext>
            </a:extLst>
          </p:cNvPr>
          <p:cNvSpPr txBox="1">
            <a:spLocks/>
          </p:cNvSpPr>
          <p:nvPr/>
        </p:nvSpPr>
        <p:spPr>
          <a:xfrm>
            <a:off x="833623" y="1648704"/>
            <a:ext cx="10644016" cy="3231654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FontTx/>
              <a:buChar char="-"/>
            </a:pP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Proceso de seguimento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</a:t>
            </a:r>
          </a:p>
          <a:p>
            <a:pPr marL="531813" indent="0" fontAlgn="base">
              <a:lnSpc>
                <a:spcPct val="100000"/>
              </a:lnSpc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Reunión inicial coordinadores (25/04/2024) – Documentación e indicadores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Prazo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interno entrega autoinforme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seguimento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07/06/2024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Revisión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Servizo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Posgrao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+ EIDO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Aprobación en Comisión de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Calidade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: 24/06/2024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Prazo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 entrega Avalía (ACSUG): 28/06/2024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2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EA232F-9E22-C945-5868-574538A27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 txBox="1">
            <a:spLocks/>
          </p:cNvSpPr>
          <p:nvPr/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s-ES" b="1" dirty="0">
                <a:latin typeface="Roboto Thin" pitchFamily="2" charset="0"/>
                <a:ea typeface="Roboto Thin" pitchFamily="2" charset="0"/>
              </a:rPr>
              <a:t>Validación, se procede, da modificación do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procedemento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Dirección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Estratéxica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do SGC</a:t>
            </a:r>
          </a:p>
        </p:txBody>
      </p:sp>
    </p:spTree>
    <p:extLst>
      <p:ext uri="{BB962C8B-B14F-4D97-AF65-F5344CB8AC3E}">
        <p14:creationId xmlns:p14="http://schemas.microsoft.com/office/powerpoint/2010/main" val="303693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pt-BR" sz="2800" dirty="0" err="1">
                <a:solidFill>
                  <a:schemeClr val="bg1"/>
                </a:solidFill>
              </a:rPr>
              <a:t>Validación</a:t>
            </a:r>
            <a:r>
              <a:rPr lang="pt-BR" sz="2800" dirty="0">
                <a:solidFill>
                  <a:schemeClr val="bg1"/>
                </a:solidFill>
              </a:rPr>
              <a:t>, se procede, da </a:t>
            </a:r>
            <a:r>
              <a:rPr lang="pt-BR" sz="2800" dirty="0" err="1">
                <a:solidFill>
                  <a:schemeClr val="bg1"/>
                </a:solidFill>
              </a:rPr>
              <a:t>modificación</a:t>
            </a:r>
            <a:r>
              <a:rPr lang="pt-BR" sz="2800" dirty="0">
                <a:solidFill>
                  <a:schemeClr val="bg1"/>
                </a:solidFill>
              </a:rPr>
              <a:t> do </a:t>
            </a:r>
            <a:r>
              <a:rPr lang="pt-BR" sz="2800" dirty="0" err="1">
                <a:solidFill>
                  <a:schemeClr val="bg1"/>
                </a:solidFill>
              </a:rPr>
              <a:t>procedemento</a:t>
            </a:r>
            <a:r>
              <a:rPr lang="pt-BR" sz="2800" dirty="0">
                <a:solidFill>
                  <a:schemeClr val="bg1"/>
                </a:solidFill>
              </a:rPr>
              <a:t> de </a:t>
            </a:r>
            <a:r>
              <a:rPr lang="pt-BR" sz="2800" dirty="0" err="1">
                <a:solidFill>
                  <a:schemeClr val="bg1"/>
                </a:solidFill>
              </a:rPr>
              <a:t>Dirección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Estratéxica</a:t>
            </a:r>
            <a:r>
              <a:rPr lang="pt-BR" sz="2800" dirty="0">
                <a:solidFill>
                  <a:schemeClr val="bg1"/>
                </a:solidFill>
              </a:rPr>
              <a:t> do SGC</a:t>
            </a:r>
            <a:br>
              <a:rPr lang="pt-BR" sz="2600" dirty="0">
                <a:solidFill>
                  <a:schemeClr val="bg1"/>
                </a:solidFill>
              </a:rPr>
            </a:br>
            <a:br>
              <a:rPr lang="pt-BR" sz="2600" dirty="0">
                <a:solidFill>
                  <a:schemeClr val="bg1"/>
                </a:solidFill>
              </a:rPr>
            </a:br>
            <a:endParaRPr lang="es-ES" sz="26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2CDE3A-9D1F-B942-E266-B5C85F4A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80" y="958220"/>
            <a:ext cx="7720903" cy="50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9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pt-BR" sz="2800" dirty="0" err="1">
                <a:solidFill>
                  <a:schemeClr val="bg1"/>
                </a:solidFill>
              </a:rPr>
              <a:t>Validación</a:t>
            </a:r>
            <a:r>
              <a:rPr lang="pt-BR" sz="2800" dirty="0">
                <a:solidFill>
                  <a:schemeClr val="bg1"/>
                </a:solidFill>
              </a:rPr>
              <a:t>, se procede, da </a:t>
            </a:r>
            <a:r>
              <a:rPr lang="pt-BR" sz="2800" dirty="0" err="1">
                <a:solidFill>
                  <a:schemeClr val="bg1"/>
                </a:solidFill>
              </a:rPr>
              <a:t>modificación</a:t>
            </a:r>
            <a:r>
              <a:rPr lang="pt-BR" sz="2800" dirty="0">
                <a:solidFill>
                  <a:schemeClr val="bg1"/>
                </a:solidFill>
              </a:rPr>
              <a:t> do </a:t>
            </a:r>
            <a:r>
              <a:rPr lang="pt-BR" sz="2800" dirty="0" err="1">
                <a:solidFill>
                  <a:schemeClr val="bg1"/>
                </a:solidFill>
              </a:rPr>
              <a:t>procedemento</a:t>
            </a:r>
            <a:r>
              <a:rPr lang="pt-BR" sz="2800" dirty="0">
                <a:solidFill>
                  <a:schemeClr val="bg1"/>
                </a:solidFill>
              </a:rPr>
              <a:t> de </a:t>
            </a:r>
            <a:r>
              <a:rPr lang="pt-BR" sz="2800" dirty="0" err="1">
                <a:solidFill>
                  <a:schemeClr val="bg1"/>
                </a:solidFill>
              </a:rPr>
              <a:t>Dirección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Estratéxica</a:t>
            </a:r>
            <a:r>
              <a:rPr lang="pt-BR" sz="2800" dirty="0">
                <a:solidFill>
                  <a:schemeClr val="bg1"/>
                </a:solidFill>
              </a:rPr>
              <a:t> do SGC</a:t>
            </a:r>
            <a:br>
              <a:rPr lang="pt-BR" sz="2600" dirty="0">
                <a:solidFill>
                  <a:schemeClr val="bg1"/>
                </a:solidFill>
              </a:rPr>
            </a:br>
            <a:br>
              <a:rPr lang="pt-BR" sz="2600" dirty="0">
                <a:solidFill>
                  <a:schemeClr val="bg1"/>
                </a:solidFill>
              </a:rPr>
            </a:br>
            <a:endParaRPr lang="es-ES" sz="26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B26542-8A3E-3A02-9414-DDB088F1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8" y="930214"/>
            <a:ext cx="7477143" cy="51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6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2. </a:t>
            </a:r>
            <a:r>
              <a:rPr lang="pt-BR" sz="2800" dirty="0" err="1">
                <a:solidFill>
                  <a:schemeClr val="bg1"/>
                </a:solidFill>
              </a:rPr>
              <a:t>Validación</a:t>
            </a:r>
            <a:r>
              <a:rPr lang="pt-BR" sz="2800" dirty="0">
                <a:solidFill>
                  <a:schemeClr val="bg1"/>
                </a:solidFill>
              </a:rPr>
              <a:t>, se procede, da </a:t>
            </a:r>
            <a:r>
              <a:rPr lang="pt-BR" sz="2800" dirty="0" err="1">
                <a:solidFill>
                  <a:schemeClr val="bg1"/>
                </a:solidFill>
              </a:rPr>
              <a:t>modificación</a:t>
            </a:r>
            <a:r>
              <a:rPr lang="pt-BR" sz="2800" dirty="0">
                <a:solidFill>
                  <a:schemeClr val="bg1"/>
                </a:solidFill>
              </a:rPr>
              <a:t> do </a:t>
            </a:r>
            <a:r>
              <a:rPr lang="pt-BR" sz="2800" dirty="0" err="1">
                <a:solidFill>
                  <a:schemeClr val="bg1"/>
                </a:solidFill>
              </a:rPr>
              <a:t>procedemento</a:t>
            </a:r>
            <a:r>
              <a:rPr lang="pt-BR" sz="2800" dirty="0">
                <a:solidFill>
                  <a:schemeClr val="bg1"/>
                </a:solidFill>
              </a:rPr>
              <a:t> de </a:t>
            </a:r>
            <a:r>
              <a:rPr lang="pt-BR" sz="2800" dirty="0" err="1">
                <a:solidFill>
                  <a:schemeClr val="bg1"/>
                </a:solidFill>
              </a:rPr>
              <a:t>Dirección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Estratéxica</a:t>
            </a:r>
            <a:r>
              <a:rPr lang="pt-BR" sz="2800" dirty="0">
                <a:solidFill>
                  <a:schemeClr val="bg1"/>
                </a:solidFill>
              </a:rPr>
              <a:t> do SGC</a:t>
            </a:r>
            <a:br>
              <a:rPr lang="pt-BR" sz="2600" dirty="0">
                <a:solidFill>
                  <a:schemeClr val="bg1"/>
                </a:solidFill>
              </a:rPr>
            </a:br>
            <a:br>
              <a:rPr lang="pt-BR" sz="2600" dirty="0">
                <a:solidFill>
                  <a:schemeClr val="bg1"/>
                </a:solidFill>
              </a:rPr>
            </a:br>
            <a:endParaRPr lang="es-ES" sz="26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782871-1C2A-0208-C528-4C286160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47" y="939731"/>
            <a:ext cx="8637105" cy="513267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4FD629A-9ACF-3574-FC3E-7B5C7B56F400}"/>
              </a:ext>
            </a:extLst>
          </p:cNvPr>
          <p:cNvSpPr/>
          <p:nvPr/>
        </p:nvSpPr>
        <p:spPr>
          <a:xfrm>
            <a:off x="2027583" y="2464904"/>
            <a:ext cx="8488018" cy="763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670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243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Presentación de PowerPoint</vt:lpstr>
      <vt:lpstr>1. Aprobación, se procede, dos informes de seguimento de Programas de Doutoramento da Universidade de Vigo </vt:lpstr>
      <vt:lpstr>Presentación de PowerPoint</vt:lpstr>
      <vt:lpstr>2. Validación, se procede, da modificación do procedemento de Dirección Estratéxica do SGC  </vt:lpstr>
      <vt:lpstr>2. Validación, se procede, da modificación do procedemento de Dirección Estratéxica do SGC  </vt:lpstr>
      <vt:lpstr>2. Validación, se procede, da modificación do procedemento de Dirección Estratéxica do SGC  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104</cp:revision>
  <dcterms:created xsi:type="dcterms:W3CDTF">2021-10-25T10:06:46Z</dcterms:created>
  <dcterms:modified xsi:type="dcterms:W3CDTF">2024-06-24T08:22:09Z</dcterms:modified>
</cp:coreProperties>
</file>