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305" r:id="rId4"/>
    <p:sldId id="306" r:id="rId5"/>
    <p:sldId id="307" r:id="rId6"/>
    <p:sldId id="308" r:id="rId7"/>
    <p:sldId id="313" r:id="rId8"/>
    <p:sldId id="316" r:id="rId9"/>
    <p:sldId id="315" r:id="rId10"/>
    <p:sldId id="309" r:id="rId11"/>
    <p:sldId id="317" r:id="rId12"/>
    <p:sldId id="314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30" r:id="rId21"/>
    <p:sldId id="311" r:id="rId22"/>
    <p:sldId id="326" r:id="rId23"/>
    <p:sldId id="303" r:id="rId24"/>
    <p:sldId id="328" r:id="rId25"/>
    <p:sldId id="327" r:id="rId26"/>
    <p:sldId id="329" r:id="rId27"/>
    <p:sldId id="258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349"/>
    <a:srgbClr val="003DA6"/>
    <a:srgbClr val="00B2E3"/>
    <a:srgbClr val="E1251B"/>
    <a:srgbClr val="A6A6A6"/>
    <a:srgbClr val="7F7F7F"/>
    <a:srgbClr val="898C8E"/>
    <a:srgbClr val="76BC21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9166" autoAdjust="0"/>
  </p:normalViewPr>
  <p:slideViewPr>
    <p:cSldViewPr snapToGrid="0" snapToObjects="1">
      <p:cViewPr varScale="1">
        <p:scale>
          <a:sx n="60" d="100"/>
          <a:sy n="60" d="100"/>
        </p:scale>
        <p:origin x="78" y="1218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acho\EIDO\Comisiones\Calidad\Satisfaccion_EST_Informe%20Resultados_1&#186;%20ano%2022-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acho\EIDO\Comisiones\Calidad\Satisfaccion_EST_Informe%20Resultados_3&#186;%20ano%2022-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acho\EIDO\Comisiones\Calidad\Satisfaccion_EST_Informe%20Resultados_1&#186;%20ano%2022-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acho\EIDO\Comisiones\Calidad\Satisfaccion_EST_Informe%20Resultados_3&#186;%20ano%2022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1º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5379635416666668"/>
          <c:y val="2.0329545454545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9292222222222222E-2"/>
          <c:y val="0.12378030303030303"/>
          <c:w val="0.89272259259259257"/>
          <c:h val="0.788173737373737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Resumo!$L$12</c:f>
              <c:strCache>
                <c:ptCount val="1"/>
                <c:pt idx="0">
                  <c:v>Resultados de participación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2225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(Resumo!$E$14:$K$14,Resumo!$M$13)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(Resumo!$E$56:$K$56,Resumo!$N$56)</c:f>
              <c:numCache>
                <c:formatCode>0.00%</c:formatCode>
                <c:ptCount val="8"/>
                <c:pt idx="0">
                  <c:v>0.52764976958525345</c:v>
                </c:pt>
                <c:pt idx="1">
                  <c:v>0.5060827250608273</c:v>
                </c:pt>
                <c:pt idx="2">
                  <c:v>0.50415512465373957</c:v>
                </c:pt>
                <c:pt idx="3">
                  <c:v>0.45614035087719296</c:v>
                </c:pt>
                <c:pt idx="4">
                  <c:v>0.51190476190476186</c:v>
                </c:pt>
                <c:pt idx="5">
                  <c:v>0.48563218390804597</c:v>
                </c:pt>
                <c:pt idx="6">
                  <c:v>0.52552552552552556</c:v>
                </c:pt>
                <c:pt idx="7">
                  <c:v>0.48257372654155495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6-4A7A-B021-E08E5E41D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4462960"/>
        <c:axId val="344467272"/>
        <c:extLst/>
      </c:barChart>
      <c:catAx>
        <c:axId val="3444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44467272"/>
        <c:crosses val="autoZero"/>
        <c:auto val="1"/>
        <c:lblAlgn val="ctr"/>
        <c:lblOffset val="100"/>
        <c:noMultiLvlLbl val="0"/>
      </c:catAx>
      <c:valAx>
        <c:axId val="3444672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444629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histórica: 3º ano</a:t>
            </a:r>
          </a:p>
        </c:rich>
      </c:tx>
      <c:layout>
        <c:manualLayout>
          <c:xMode val="edge"/>
          <c:yMode val="edge"/>
          <c:x val="0.27463003472222225"/>
          <c:y val="2.2449494949494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4441493055555544E-2"/>
          <c:y val="0.13530378787878788"/>
          <c:w val="0.90742152777777774"/>
          <c:h val="0.775726010101010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'[Satisfaccion_EST_Informe Resultados_3º ano 22-23.xlsx]Resumo'!$K$11</c:f>
              <c:strCache>
                <c:ptCount val="1"/>
                <c:pt idx="0">
                  <c:v>Participación histórica: 3º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'[Satisfaccion_EST_Informe Resultados_3º ano 22-23.xlsx]Resumo'!$E$13:$K$13,'[Satisfaccion_EST_Informe Resultados_3º ano 22-23.xlsx]Resumo'!$M$12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'[Satisfaccion_EST_Informe Resultados_3º ano 22-23.xlsx]Resumo'!$E$53:$K$53,'[Satisfaccion_EST_Informe Resultados_3º ano 22-23.xlsx]Resumo'!$N$53</c:f>
              <c:numCache>
                <c:formatCode>0.00%</c:formatCode>
                <c:ptCount val="8"/>
                <c:pt idx="0">
                  <c:v>0.44126984126984126</c:v>
                </c:pt>
                <c:pt idx="1">
                  <c:v>0.4732142857142857</c:v>
                </c:pt>
                <c:pt idx="2">
                  <c:v>0.42574257425742573</c:v>
                </c:pt>
                <c:pt idx="3">
                  <c:v>0.45384615384615384</c:v>
                </c:pt>
                <c:pt idx="4">
                  <c:v>0.50367647058823528</c:v>
                </c:pt>
                <c:pt idx="5">
                  <c:v>0.49751243781094528</c:v>
                </c:pt>
                <c:pt idx="6">
                  <c:v>0.43775100401606426</c:v>
                </c:pt>
                <c:pt idx="7">
                  <c:v>0.46502057613168724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2-45D1-94B6-4D9C9018B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4462960"/>
        <c:axId val="344467272"/>
        <c:extLst/>
      </c:barChart>
      <c:catAx>
        <c:axId val="3444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44467272"/>
        <c:crosses val="autoZero"/>
        <c:auto val="1"/>
        <c:lblAlgn val="ctr"/>
        <c:lblOffset val="100"/>
        <c:noMultiLvlLbl val="0"/>
      </c:catAx>
      <c:valAx>
        <c:axId val="344467272"/>
        <c:scaling>
          <c:orientation val="minMax"/>
          <c:max val="0.750000000000000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444629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Satisfacción histórica:</a:t>
            </a:r>
            <a:r>
              <a:rPr lang="es-E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1º ano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78968055555555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4707638888888891E-2"/>
          <c:y val="0.1152580808080808"/>
          <c:w val="0.91371927083333337"/>
          <c:h val="0.72441287878787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Resumo!$AB$12</c:f>
              <c:strCache>
                <c:ptCount val="1"/>
                <c:pt idx="0">
                  <c:v>Resultados de satisfacción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2225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Resumo!$O$14:$V$14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Resumo!$O$56:$V$56</c:f>
              <c:numCache>
                <c:formatCode>0.00</c:formatCode>
                <c:ptCount val="8"/>
                <c:pt idx="0">
                  <c:v>3.83</c:v>
                </c:pt>
                <c:pt idx="1">
                  <c:v>3.3264994316462668</c:v>
                </c:pt>
                <c:pt idx="2">
                  <c:v>4.0356849876948315</c:v>
                </c:pt>
                <c:pt idx="3">
                  <c:v>3.95</c:v>
                </c:pt>
                <c:pt idx="4">
                  <c:v>4.1500000000000004</c:v>
                </c:pt>
                <c:pt idx="5">
                  <c:v>4.1877890841813139</c:v>
                </c:pt>
                <c:pt idx="6">
                  <c:v>4.1486842105263158</c:v>
                </c:pt>
                <c:pt idx="7">
                  <c:v>4.1396145610278374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2-4930-A2E9-9D0E0BA5A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462960"/>
        <c:axId val="344467272"/>
        <c:extLst/>
      </c:barChart>
      <c:lineChart>
        <c:grouping val="standard"/>
        <c:varyColors val="0"/>
        <c:ser>
          <c:idx val="0"/>
          <c:order val="1"/>
          <c:tx>
            <c:strRef>
              <c:f>Resumo!$M$58</c:f>
              <c:strCache>
                <c:ptCount val="1"/>
                <c:pt idx="0">
                  <c:v>Obxectivo de Calidade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3.9522569444444449E-3"/>
                  <c:y val="3.3113131313131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E2-4930-A2E9-9D0E0BA5AE57}"/>
                </c:ext>
              </c:extLst>
            </c:dLbl>
            <c:dLbl>
              <c:idx val="5"/>
              <c:layout>
                <c:manualLayout>
                  <c:x val="3.9522569444444449E-3"/>
                  <c:y val="3.3113131313131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E2-4930-A2E9-9D0E0BA5AE57}"/>
                </c:ext>
              </c:extLst>
            </c:dLbl>
            <c:dLbl>
              <c:idx val="6"/>
              <c:layout>
                <c:manualLayout>
                  <c:x val="1.7473958333333334E-3"/>
                  <c:y val="3.952727272727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E2-4930-A2E9-9D0E0BA5AE57}"/>
                </c:ext>
              </c:extLst>
            </c:dLbl>
            <c:dLbl>
              <c:idx val="7"/>
              <c:layout>
                <c:manualLayout>
                  <c:x val="6.1571180555553941E-3"/>
                  <c:y val="4.2734343434343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E2-4930-A2E9-9D0E0BA5AE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Resumo!$O$14:$V$14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Resumo!$N$58:$U$58</c:f>
              <c:numCache>
                <c:formatCode>General</c:formatCode>
                <c:ptCount val="8"/>
                <c:pt idx="4" formatCode="0.00">
                  <c:v>3.5</c:v>
                </c:pt>
                <c:pt idx="5" formatCode="0.00">
                  <c:v>3.6</c:v>
                </c:pt>
                <c:pt idx="6" formatCode="0.00">
                  <c:v>3.7</c:v>
                </c:pt>
                <c:pt idx="7" formatCode="0.00">
                  <c:v>3.85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E2-4930-A2E9-9D0E0BA5A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462960"/>
        <c:axId val="344467272"/>
      </c:lineChart>
      <c:catAx>
        <c:axId val="3444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44467272"/>
        <c:crossesAt val="1"/>
        <c:auto val="1"/>
        <c:lblAlgn val="ctr"/>
        <c:lblOffset val="100"/>
        <c:noMultiLvlLbl val="0"/>
      </c:catAx>
      <c:valAx>
        <c:axId val="34446727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4446296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3472673611111111"/>
          <c:y val="0.90903358585858585"/>
          <c:w val="0.80891586733059073"/>
          <c:h val="8.8480643040134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baseline="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Satisfacción histórica: 3º ano</a:t>
            </a:r>
            <a:endParaRPr lang="es-ES" sz="1600" dirty="0">
              <a:effectLst/>
            </a:endParaRPr>
          </a:p>
        </c:rich>
      </c:tx>
      <c:layout>
        <c:manualLayout>
          <c:xMode val="edge"/>
          <c:yMode val="edge"/>
          <c:x val="0.28999236111111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5.6802604166666659E-2"/>
          <c:y val="0.13851085858585854"/>
          <c:w val="0.91844583333333329"/>
          <c:h val="0.705170454545454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Resumo!$AE$11</c:f>
              <c:strCache>
                <c:ptCount val="1"/>
                <c:pt idx="0">
                  <c:v> Resultados de satisfacción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Resumo!$O$13:$V$13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Resumo!$O$53:$V$53</c:f>
              <c:numCache>
                <c:formatCode>0.00</c:formatCode>
                <c:ptCount val="8"/>
                <c:pt idx="0">
                  <c:v>3.49</c:v>
                </c:pt>
                <c:pt idx="1">
                  <c:v>3.4947771710347668</c:v>
                </c:pt>
                <c:pt idx="2">
                  <c:v>3.76</c:v>
                </c:pt>
                <c:pt idx="3">
                  <c:v>3.85</c:v>
                </c:pt>
                <c:pt idx="4">
                  <c:v>3.89</c:v>
                </c:pt>
                <c:pt idx="5">
                  <c:v>3.9746031746031747</c:v>
                </c:pt>
                <c:pt idx="6">
                  <c:v>3.9700078926598263</c:v>
                </c:pt>
                <c:pt idx="7">
                  <c:v>3.8621966269025094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4-49F0-93DE-8528639AD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4462960"/>
        <c:axId val="344467272"/>
        <c:extLst/>
      </c:barChart>
      <c:lineChart>
        <c:grouping val="standard"/>
        <c:varyColors val="0"/>
        <c:ser>
          <c:idx val="0"/>
          <c:order val="1"/>
          <c:tx>
            <c:strRef>
              <c:f>Resumo!$M$55</c:f>
              <c:strCache>
                <c:ptCount val="1"/>
                <c:pt idx="0">
                  <c:v>Obxectivo de Calidade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4.409722222222222E-3"/>
                  <c:y val="2.886363636363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E4-49F0-93DE-8528639AD43A}"/>
                </c:ext>
              </c:extLst>
            </c:dLbl>
            <c:dLbl>
              <c:idx val="5"/>
              <c:layout>
                <c:manualLayout>
                  <c:x val="6.6145833333333334E-3"/>
                  <c:y val="2.5656565656565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E4-49F0-93DE-8528639AD43A}"/>
                </c:ext>
              </c:extLst>
            </c:dLbl>
            <c:dLbl>
              <c:idx val="6"/>
              <c:layout>
                <c:manualLayout>
                  <c:x val="4.409722222222222E-3"/>
                  <c:y val="2.565656565656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E4-49F0-93DE-8528639AD43A}"/>
                </c:ext>
              </c:extLst>
            </c:dLbl>
            <c:dLbl>
              <c:idx val="7"/>
              <c:layout>
                <c:manualLayout>
                  <c:x val="4.409722222222222E-3"/>
                  <c:y val="3.848484848484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E4-49F0-93DE-8528639AD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Resumo!$O$13:$V$13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Resumo!$N$55:$U$55</c:f>
              <c:numCache>
                <c:formatCode>General</c:formatCode>
                <c:ptCount val="8"/>
                <c:pt idx="4" formatCode="0.00">
                  <c:v>3.5</c:v>
                </c:pt>
                <c:pt idx="5" formatCode="0.00">
                  <c:v>3.6</c:v>
                </c:pt>
                <c:pt idx="6" formatCode="0.00">
                  <c:v>3.7</c:v>
                </c:pt>
                <c:pt idx="7" formatCode="0.00">
                  <c:v>3.85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E4-49F0-93DE-8528639AD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462960"/>
        <c:axId val="344467272"/>
      </c:lineChart>
      <c:catAx>
        <c:axId val="3444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44467272"/>
        <c:crosses val="autoZero"/>
        <c:auto val="1"/>
        <c:lblAlgn val="ctr"/>
        <c:lblOffset val="100"/>
        <c:noMultiLvlLbl val="0"/>
      </c:catAx>
      <c:valAx>
        <c:axId val="34446727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4446296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7348576388888892"/>
          <c:y val="0.91362323232323217"/>
          <c:w val="0.70564279150270837"/>
          <c:h val="8.6376767676767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25/02/2024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25/02/2024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0" kern="700" spc="-20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es-ES" sz="2000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26 </a:t>
            </a:r>
            <a:r>
              <a:rPr lang="es-ES" sz="1800" dirty="0">
                <a:solidFill>
                  <a:schemeClr val="bg1"/>
                </a:solidFill>
              </a:rPr>
              <a:t>de </a:t>
            </a:r>
            <a:r>
              <a:rPr lang="es-ES" sz="1800" dirty="0" err="1" smtClean="0">
                <a:solidFill>
                  <a:schemeClr val="bg1"/>
                </a:solidFill>
              </a:rPr>
              <a:t>febreiro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>
                <a:solidFill>
                  <a:schemeClr val="bg1"/>
                </a:solidFill>
              </a:rPr>
              <a:t>de </a:t>
            </a:r>
            <a:r>
              <a:rPr lang="es-ES" sz="1800" dirty="0" smtClean="0">
                <a:solidFill>
                  <a:schemeClr val="bg1"/>
                </a:solidFill>
              </a:rPr>
              <a:t>2024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</a:t>
            </a:r>
            <a:r>
              <a:rPr lang="es-E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Calidade</a:t>
            </a:r>
            <a:endParaRPr lang="es-E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1EF9F2-748E-1EEC-ABCB-608DA1BD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961565" y="1824079"/>
            <a:ext cx="874041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dirty="0" smtClean="0">
                <a:latin typeface="Roboto Thin" pitchFamily="2" charset="0"/>
                <a:ea typeface="Roboto Thin" pitchFamily="2" charset="0"/>
              </a:rPr>
              <a:t>Informe 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dos resultados da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enquisa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satisfacción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dos estudantes de doutoramento do curso 2022/23</a:t>
            </a:r>
          </a:p>
        </p:txBody>
      </p:sp>
    </p:spTree>
    <p:extLst>
      <p:ext uri="{BB962C8B-B14F-4D97-AF65-F5344CB8AC3E}">
        <p14:creationId xmlns:p14="http://schemas.microsoft.com/office/powerpoint/2010/main" val="30775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6484" y="1038061"/>
            <a:ext cx="10300192" cy="479618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Contexto e novidades 2023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79388" indent="-179388" fontAlgn="base">
              <a:lnSpc>
                <a:spcPct val="100000"/>
              </a:lnSpc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Enquisa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encádrase na programación da avaliación da satisfacción da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EIDO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2022/23 – 2025/26 aprobada pola Comisión de Calidade da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EIDO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en xullo de 2023.</a:t>
            </a: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Enquisa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en liña (aplicación </a:t>
            </a:r>
            <a:r>
              <a:rPr lang="gl-ES" sz="2400" b="1" i="1" dirty="0" err="1">
                <a:latin typeface="Roboto Thin" pitchFamily="2" charset="0"/>
                <a:ea typeface="Roboto Thin" pitchFamily="2" charset="0"/>
              </a:rPr>
              <a:t>LimeSurvey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) programada para outubro de 2023. Realizada entre o día 2 e o 31 de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outubro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717550" indent="-179388" algn="just" fontAlgn="base">
              <a:lnSpc>
                <a:spcPct val="100000"/>
              </a:lnSpc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Despois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dos cambios de cuestionario e formato realizados en anos anteriores (harmonización no SUG), este ano non se incorporan máis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novidades</a:t>
            </a:r>
          </a:p>
          <a:p>
            <a:pPr marL="717550" indent="-179388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Próxima avaliación: outubro de 2024 (curso 2023/24)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3. </a:t>
            </a:r>
            <a:r>
              <a:rPr lang="pt-BR" sz="2000" dirty="0" smtClean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 smtClean="0">
                <a:solidFill>
                  <a:schemeClr val="bg1"/>
                </a:solidFill>
              </a:rPr>
              <a:t>enquisa</a:t>
            </a:r>
            <a:r>
              <a:rPr lang="pt-BR" sz="2000" dirty="0" smtClean="0">
                <a:solidFill>
                  <a:schemeClr val="bg1"/>
                </a:solidFill>
              </a:rPr>
              <a:t> de </a:t>
            </a:r>
            <a:r>
              <a:rPr lang="pt-BR" sz="2000" dirty="0" err="1" smtClean="0">
                <a:solidFill>
                  <a:schemeClr val="bg1"/>
                </a:solidFill>
              </a:rPr>
              <a:t>satisfacción</a:t>
            </a:r>
            <a:r>
              <a:rPr lang="pt-BR" sz="2000" dirty="0" smtClean="0">
                <a:solidFill>
                  <a:schemeClr val="bg1"/>
                </a:solidFill>
              </a:rPr>
              <a:t> dos estudantes de doutoramento do curso 2022/23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3. </a:t>
            </a:r>
            <a:r>
              <a:rPr lang="pt-BR" sz="2000" dirty="0" smtClean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 smtClean="0">
                <a:solidFill>
                  <a:schemeClr val="bg1"/>
                </a:solidFill>
              </a:rPr>
              <a:t>enquisa</a:t>
            </a:r>
            <a:r>
              <a:rPr lang="pt-BR" sz="2000" dirty="0" smtClean="0">
                <a:solidFill>
                  <a:schemeClr val="bg1"/>
                </a:solidFill>
              </a:rPr>
              <a:t> de </a:t>
            </a:r>
            <a:r>
              <a:rPr lang="pt-BR" sz="2000" dirty="0" err="1" smtClean="0">
                <a:solidFill>
                  <a:schemeClr val="bg1"/>
                </a:solidFill>
              </a:rPr>
              <a:t>satisfacción</a:t>
            </a:r>
            <a:r>
              <a:rPr lang="pt-BR" sz="2000" dirty="0" smtClean="0">
                <a:solidFill>
                  <a:schemeClr val="bg1"/>
                </a:solidFill>
              </a:rPr>
              <a:t> dos estudantes de doutoramento do curso 2022/23</a:t>
            </a:r>
            <a:endParaRPr lang="es-E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058613"/>
              </p:ext>
            </p:extLst>
          </p:nvPr>
        </p:nvGraphicFramePr>
        <p:xfrm>
          <a:off x="243734" y="1831484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882416"/>
              </p:ext>
            </p:extLst>
          </p:nvPr>
        </p:nvGraphicFramePr>
        <p:xfrm>
          <a:off x="6313090" y="1831484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680695" y="1104991"/>
            <a:ext cx="5504014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 Participación</a:t>
            </a:r>
          </a:p>
        </p:txBody>
      </p:sp>
    </p:spTree>
    <p:extLst>
      <p:ext uri="{BB962C8B-B14F-4D97-AF65-F5344CB8AC3E}">
        <p14:creationId xmlns:p14="http://schemas.microsoft.com/office/powerpoint/2010/main" val="30333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3. </a:t>
            </a:r>
            <a:r>
              <a:rPr lang="pt-BR" sz="2000" dirty="0" smtClean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 smtClean="0">
                <a:solidFill>
                  <a:schemeClr val="bg1"/>
                </a:solidFill>
              </a:rPr>
              <a:t>enquisa</a:t>
            </a:r>
            <a:r>
              <a:rPr lang="pt-BR" sz="2000" dirty="0" smtClean="0">
                <a:solidFill>
                  <a:schemeClr val="bg1"/>
                </a:solidFill>
              </a:rPr>
              <a:t> de </a:t>
            </a:r>
            <a:r>
              <a:rPr lang="pt-BR" sz="2000" dirty="0" err="1" smtClean="0">
                <a:solidFill>
                  <a:schemeClr val="bg1"/>
                </a:solidFill>
              </a:rPr>
              <a:t>satisfacción</a:t>
            </a:r>
            <a:r>
              <a:rPr lang="pt-BR" sz="2000" dirty="0" smtClean="0">
                <a:solidFill>
                  <a:schemeClr val="bg1"/>
                </a:solidFill>
              </a:rPr>
              <a:t> dos estudantes de doutoramento do curso 2022/23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1343025" y="1380970"/>
            <a:ext cx="10125075" cy="40575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 Participación global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1º ano: Lixeira tendencia negativa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(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52% → 48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%)</a:t>
            </a:r>
            <a:br>
              <a:rPr lang="gl-ES" sz="24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              [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180 respostas efectivas dunha poboación de 373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]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3º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ano: Lixeira tendencia á alza (43% → 46%)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/>
            </a:r>
            <a:br>
              <a:rPr lang="gl-ES" sz="24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              [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113 respostas efectivas dunha poboación de 243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]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Os valores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históricos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mantense relativamente estables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Non se produciron incidencias destacables de non resposta por mor da carga dos datos da poboación na aplicación</a:t>
            </a:r>
            <a:endParaRPr lang="gl-ES" sz="2400" b="1" dirty="0" smtClean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3596" y="803961"/>
            <a:ext cx="10498329" cy="53040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dirty="0" smtClean="0">
                <a:latin typeface="Roboto Thin" pitchFamily="2" charset="0"/>
                <a:ea typeface="Roboto Thin" pitchFamily="2" charset="0"/>
              </a:rPr>
              <a:t>Participación por programas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Incorpóranse 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por primeira </a:t>
            </a: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vez: 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en Turismo (3º)</a:t>
            </a:r>
            <a:br>
              <a:rPr lang="gl-ES" sz="16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Ciencias Sociais e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Envellecemento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 PD Matemáticas e Aplicacións en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(1º)</a:t>
            </a:r>
            <a:br>
              <a:rPr lang="gl-ES" sz="16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Nanomedicina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sen matrícula en 1º nin 3º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Superan o límite do 35% (valor de participación aceptable</a:t>
            </a: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31 dos 40 PD de 1º ano e 27 dos 39 de 3º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ano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/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Obsérvase un empeoramento nos PD de 3º ano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Alta participación (igual ou superior ao 75</a:t>
            </a: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%):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en Protección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do Patrimonio e Ciencia e Tecnoloxía Química (1º e 3º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br>
              <a:rPr lang="gl-ES" sz="16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en Láser, PD en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Neurociencia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, PD en Química Teórica e PD Ciencias Sociais e Envellecemento (1º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br>
              <a:rPr lang="gl-ES" sz="16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en Auga, PD en Estudos Ingleses, PD en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Xeotecnoloxías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e PD en Eficiencia Enerxética (3º)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Nula participación</a:t>
            </a: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en Estatística e Métodos Matemáticos (1º e 3º ano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br>
              <a:rPr lang="gl-ES" sz="16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en Endocrinoloxía e PD en Eficiencia Enerxética (1º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br>
              <a:rPr lang="gl-ES" sz="16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en Tradución e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Paratradución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(3º)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3. </a:t>
            </a:r>
            <a:r>
              <a:rPr lang="pt-BR" sz="2000" dirty="0" smtClean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 smtClean="0">
                <a:solidFill>
                  <a:schemeClr val="bg1"/>
                </a:solidFill>
              </a:rPr>
              <a:t>enquisa</a:t>
            </a:r>
            <a:r>
              <a:rPr lang="pt-BR" sz="2000" dirty="0" smtClean="0">
                <a:solidFill>
                  <a:schemeClr val="bg1"/>
                </a:solidFill>
              </a:rPr>
              <a:t> de </a:t>
            </a:r>
            <a:r>
              <a:rPr lang="pt-BR" sz="2000" dirty="0" err="1" smtClean="0">
                <a:solidFill>
                  <a:schemeClr val="bg1"/>
                </a:solidFill>
              </a:rPr>
              <a:t>satisfacción</a:t>
            </a:r>
            <a:r>
              <a:rPr lang="pt-BR" sz="2000" dirty="0" smtClean="0">
                <a:solidFill>
                  <a:schemeClr val="bg1"/>
                </a:solidFill>
              </a:rPr>
              <a:t> dos estudantes de doutoramento do curso 2022/23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3. </a:t>
            </a:r>
            <a:r>
              <a:rPr lang="pt-BR" sz="2000" dirty="0" smtClean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 smtClean="0">
                <a:solidFill>
                  <a:schemeClr val="bg1"/>
                </a:solidFill>
              </a:rPr>
              <a:t>enquisa</a:t>
            </a:r>
            <a:r>
              <a:rPr lang="pt-BR" sz="2000" dirty="0" smtClean="0">
                <a:solidFill>
                  <a:schemeClr val="bg1"/>
                </a:solidFill>
              </a:rPr>
              <a:t> de </a:t>
            </a:r>
            <a:r>
              <a:rPr lang="pt-BR" sz="2000" dirty="0" err="1" smtClean="0">
                <a:solidFill>
                  <a:schemeClr val="bg1"/>
                </a:solidFill>
              </a:rPr>
              <a:t>satisfacción</a:t>
            </a:r>
            <a:r>
              <a:rPr lang="pt-BR" sz="2000" dirty="0" smtClean="0">
                <a:solidFill>
                  <a:schemeClr val="bg1"/>
                </a:solidFill>
              </a:rPr>
              <a:t> dos estudantes de doutoramento do curso 2022/23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680695" y="1104991"/>
            <a:ext cx="5504014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 Satisfacción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346835"/>
              </p:ext>
            </p:extLst>
          </p:nvPr>
        </p:nvGraphicFramePr>
        <p:xfrm>
          <a:off x="313543" y="1856739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726397"/>
              </p:ext>
            </p:extLst>
          </p:nvPr>
        </p:nvGraphicFramePr>
        <p:xfrm>
          <a:off x="6286501" y="1856739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6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3. </a:t>
            </a:r>
            <a:r>
              <a:rPr lang="pt-BR" sz="2000" dirty="0" smtClean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 smtClean="0">
                <a:solidFill>
                  <a:schemeClr val="bg1"/>
                </a:solidFill>
              </a:rPr>
              <a:t>enquisa</a:t>
            </a:r>
            <a:r>
              <a:rPr lang="pt-BR" sz="2000" dirty="0" smtClean="0">
                <a:solidFill>
                  <a:schemeClr val="bg1"/>
                </a:solidFill>
              </a:rPr>
              <a:t> de </a:t>
            </a:r>
            <a:r>
              <a:rPr lang="pt-BR" sz="2000" dirty="0" err="1" smtClean="0">
                <a:solidFill>
                  <a:schemeClr val="bg1"/>
                </a:solidFill>
              </a:rPr>
              <a:t>satisfacción</a:t>
            </a:r>
            <a:r>
              <a:rPr lang="pt-BR" sz="2000" dirty="0" smtClean="0">
                <a:solidFill>
                  <a:schemeClr val="bg1"/>
                </a:solidFill>
              </a:rPr>
              <a:t> dos estudantes de doutoramento do curso 2022/23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1343026" y="1681484"/>
            <a:ext cx="10039350" cy="331885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 Satisfacción global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1º ano: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Estabilizase a tendencia á mellora (4,15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→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4,14)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3º ano: Lixeira </a:t>
            </a:r>
            <a:r>
              <a:rPr lang="gl-ES" sz="2400" b="1" dirty="0" err="1" smtClean="0">
                <a:latin typeface="Roboto Thin" pitchFamily="2" charset="0"/>
                <a:ea typeface="Roboto Thin" pitchFamily="2" charset="0"/>
              </a:rPr>
              <a:t>reducción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 (3,97 → 3,86)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Ambos valores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están por riba do obxectivo de calidade 2023 (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3,85) 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O marxe redúcese,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o que pode indicar que, con este deseño da prestación de servizos, estase a acadar o límite de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satisfacción</a:t>
            </a:r>
          </a:p>
        </p:txBody>
      </p:sp>
    </p:spTree>
    <p:extLst>
      <p:ext uri="{BB962C8B-B14F-4D97-AF65-F5344CB8AC3E}">
        <p14:creationId xmlns:p14="http://schemas.microsoft.com/office/powerpoint/2010/main" val="18848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3891" y="1425245"/>
            <a:ext cx="10181635" cy="416011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dirty="0" smtClean="0">
                <a:latin typeface="Roboto Thin" pitchFamily="2" charset="0"/>
                <a:ea typeface="Roboto Thin" pitchFamily="2" charset="0"/>
              </a:rPr>
              <a:t>Satisfacción por programas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endParaRPr lang="gl-ES" sz="1800" b="1" dirty="0" smtClean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19 PD quedan por debaixo do obxectivo de calidade: 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7 PD en 1º ano</a:t>
            </a:r>
            <a:br>
              <a:rPr lang="gl-ES" sz="16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12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3º ano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Alta satisfacción (≥ 4,5/5):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en </a:t>
            </a:r>
            <a:r>
              <a:rPr lang="pt-BR" sz="1600" b="1" dirty="0" smtClean="0">
                <a:latin typeface="Roboto Thin" pitchFamily="2" charset="0"/>
                <a:ea typeface="Roboto Thin" pitchFamily="2" charset="0"/>
              </a:rPr>
              <a:t>Turismo 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e </a:t>
            </a:r>
            <a:r>
              <a:rPr lang="pt-BR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pt-BR" sz="1600" b="1" dirty="0" err="1" smtClean="0">
                <a:latin typeface="Roboto Thin" pitchFamily="2" charset="0"/>
                <a:ea typeface="Roboto Thin" pitchFamily="2" charset="0"/>
              </a:rPr>
              <a:t>en</a:t>
            </a:r>
            <a:r>
              <a:rPr lang="pt-BR" sz="1600" b="1" dirty="0" smtClean="0">
                <a:latin typeface="Roboto Thin" pitchFamily="2" charset="0"/>
                <a:ea typeface="Roboto Thin" pitchFamily="2" charset="0"/>
              </a:rPr>
              <a:t> Sistemas de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Sotfware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(1º e </a:t>
            </a:r>
            <a:r>
              <a:rPr lang="pt-BR" sz="1600" b="1" dirty="0" smtClean="0">
                <a:latin typeface="Roboto Thin" pitchFamily="2" charset="0"/>
                <a:ea typeface="Roboto Thin" pitchFamily="2" charset="0"/>
              </a:rPr>
              <a:t>3º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/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Ordenación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Xurídica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PD en Investigación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en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Tecnoloxías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(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1º)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Endocrinoloxía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(3º)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Baixa satisfacción (≤ 3/5):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en </a:t>
            </a:r>
            <a:r>
              <a:rPr lang="gl-ES" sz="1600" b="1" dirty="0" err="1" smtClean="0">
                <a:latin typeface="Roboto Thin" pitchFamily="2" charset="0"/>
                <a:ea typeface="Roboto Thin" pitchFamily="2" charset="0"/>
              </a:rPr>
              <a:t>Xeotecnoloxías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 e PD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en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Química Teórica (1º)</a:t>
            </a:r>
            <a:br>
              <a:rPr lang="gl-ES" sz="16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en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Física Aplicada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(3º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endParaRPr lang="gl-ES" sz="16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3. </a:t>
            </a:r>
            <a:r>
              <a:rPr lang="pt-BR" sz="2000" dirty="0" smtClean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 smtClean="0">
                <a:solidFill>
                  <a:schemeClr val="bg1"/>
                </a:solidFill>
              </a:rPr>
              <a:t>enquisa</a:t>
            </a:r>
            <a:r>
              <a:rPr lang="pt-BR" sz="2000" dirty="0" smtClean="0">
                <a:solidFill>
                  <a:schemeClr val="bg1"/>
                </a:solidFill>
              </a:rPr>
              <a:t> de </a:t>
            </a:r>
            <a:r>
              <a:rPr lang="pt-BR" sz="2000" dirty="0" err="1" smtClean="0">
                <a:solidFill>
                  <a:schemeClr val="bg1"/>
                </a:solidFill>
              </a:rPr>
              <a:t>satisfacción</a:t>
            </a:r>
            <a:r>
              <a:rPr lang="pt-BR" sz="2000" dirty="0" smtClean="0">
                <a:solidFill>
                  <a:schemeClr val="bg1"/>
                </a:solidFill>
              </a:rPr>
              <a:t> dos estudantes de doutoramento do curso 2022/23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5544" y="1562757"/>
            <a:ext cx="10498329" cy="403187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resultados</a:t>
            </a:r>
            <a:r>
              <a:rPr lang="gl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</a:t>
            </a:r>
            <a:r>
              <a:rPr lang="gl-ES" sz="2200" b="1" dirty="0" smtClean="0">
                <a:latin typeface="Roboto Thin" pitchFamily="2" charset="0"/>
                <a:ea typeface="Roboto Thin" pitchFamily="2" charset="0"/>
              </a:rPr>
              <a:t>Satisfacción por temas</a:t>
            </a:r>
            <a:endParaRPr lang="gl-ES" sz="1800" b="1" dirty="0" smtClean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endParaRPr lang="gl-ES" sz="1800" b="1" dirty="0" smtClean="0">
              <a:latin typeface="Roboto Thin" pitchFamily="2" charset="0"/>
              <a:ea typeface="Roboto Thin" pitchFamily="2" charset="0"/>
            </a:endParaRP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Aspectos mellor valorados (arredor de 4,5/5): 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A dirección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e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titorización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da tese e o fomento da crítica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científica (1º e 3º)</a:t>
            </a:r>
            <a:br>
              <a:rPr lang="gl-ES" sz="16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A oferta formativa (3º)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Aspectos por debaixo do obxectivo de calidade:</a:t>
            </a:r>
          </a:p>
          <a:p>
            <a:pPr marL="1076325" indent="0" fontAlgn="base">
              <a:lnSpc>
                <a:spcPct val="100000"/>
              </a:lnSpc>
              <a:buNone/>
            </a:pPr>
            <a:r>
              <a:rPr lang="pt-BR" sz="1600" b="1" dirty="0" smtClean="0">
                <a:latin typeface="Roboto Thin" pitchFamily="2" charset="0"/>
                <a:ea typeface="Roboto Thin" pitchFamily="2" charset="0"/>
              </a:rPr>
              <a:t>A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información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sobre as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axudas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ou contratos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pre-doc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post-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doc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mobilidade </a:t>
            </a:r>
            <a:r>
              <a:rPr lang="pt-BR" sz="1600" b="1" dirty="0" smtClean="0">
                <a:latin typeface="Roboto Thin" pitchFamily="2" charset="0"/>
                <a:ea typeface="Roboto Thin" pitchFamily="2" charset="0"/>
              </a:rPr>
              <a:t>e 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trámites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informáticos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asociados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ao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plan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formación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e de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investigación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(1º e </a:t>
            </a:r>
            <a:r>
              <a:rPr lang="pt-BR" sz="1600" b="1" dirty="0" smtClean="0">
                <a:latin typeface="Roboto Thin" pitchFamily="2" charset="0"/>
                <a:ea typeface="Roboto Thin" pitchFamily="2" charset="0"/>
              </a:rPr>
              <a:t>3º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/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A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información pública –</a:t>
            </a:r>
            <a:r>
              <a:rPr lang="gl-ES" sz="1600" b="1" dirty="0" err="1" smtClean="0">
                <a:latin typeface="Roboto Thin" pitchFamily="2" charset="0"/>
                <a:ea typeface="Roboto Thin" pitchFamily="2" charset="0"/>
              </a:rPr>
              <a:t>web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- (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1º)</a:t>
            </a:r>
            <a:br>
              <a:rPr lang="gl-ES" sz="1600" b="1" dirty="0">
                <a:latin typeface="Roboto Thin" pitchFamily="2" charset="0"/>
                <a:ea typeface="Roboto Thin" pitchFamily="2" charset="0"/>
              </a:rPr>
            </a:b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A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información sobre a presentación da tese e as súas modalidades ou </a:t>
            </a:r>
            <a:r>
              <a:rPr lang="gl-ES" sz="1600" b="1" dirty="0" smtClean="0">
                <a:latin typeface="Roboto Thin" pitchFamily="2" charset="0"/>
                <a:ea typeface="Roboto Thin" pitchFamily="2" charset="0"/>
              </a:rPr>
              <a:t>mencións, as avaliacións 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anuais   e a orientación profesional (3º)</a:t>
            </a:r>
          </a:p>
          <a:p>
            <a:pPr marL="809625" indent="-266700" fontAlgn="base">
              <a:lnSpc>
                <a:spcPct val="100000"/>
              </a:lnSpc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A maioría dos aspectos, tanto positivos como negativos, son repetitivos de anos anteriores</a:t>
            </a:r>
            <a:r>
              <a:rPr lang="gl-ES" sz="1800" b="1" dirty="0" smtClean="0">
                <a:latin typeface="Roboto Thin" pitchFamily="2" charset="0"/>
                <a:ea typeface="Roboto Thin" pitchFamily="2" charset="0"/>
              </a:rPr>
              <a:t>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3. </a:t>
            </a:r>
            <a:r>
              <a:rPr lang="pt-BR" sz="2000" dirty="0" smtClean="0">
                <a:solidFill>
                  <a:schemeClr val="bg1"/>
                </a:solidFill>
              </a:rPr>
              <a:t>Informe dos resultados da </a:t>
            </a:r>
            <a:r>
              <a:rPr lang="pt-BR" sz="2000" dirty="0" err="1" smtClean="0">
                <a:solidFill>
                  <a:schemeClr val="bg1"/>
                </a:solidFill>
              </a:rPr>
              <a:t>enquisa</a:t>
            </a:r>
            <a:r>
              <a:rPr lang="pt-BR" sz="2000" dirty="0" smtClean="0">
                <a:solidFill>
                  <a:schemeClr val="bg1"/>
                </a:solidFill>
              </a:rPr>
              <a:t> de </a:t>
            </a:r>
            <a:r>
              <a:rPr lang="pt-BR" sz="2000" dirty="0" err="1" smtClean="0">
                <a:solidFill>
                  <a:schemeClr val="bg1"/>
                </a:solidFill>
              </a:rPr>
              <a:t>satisfacción</a:t>
            </a:r>
            <a:r>
              <a:rPr lang="pt-BR" sz="2000" dirty="0" smtClean="0">
                <a:solidFill>
                  <a:schemeClr val="bg1"/>
                </a:solidFill>
              </a:rPr>
              <a:t> dos estudantes de doutoramento do curso 2022/23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E4897A-127E-2095-CA09-FD3528AD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21590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 err="1" smtClean="0">
                <a:latin typeface="Roboto Thin" pitchFamily="2" charset="0"/>
                <a:ea typeface="Roboto Thin" pitchFamily="2" charset="0"/>
              </a:rPr>
              <a:t>Análise</a:t>
            </a:r>
            <a:r>
              <a:rPr lang="es-ES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e validación, se procede, do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autoinforme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renovación da acreditación do Programa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Doutoramento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en Ciencias Mariñas,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Tecnoloxía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Xestión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Orden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44135" y="1113608"/>
            <a:ext cx="1005839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Aprobación, se procede, das actas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sesións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anteriores</a:t>
            </a: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Informe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dos resultados da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enquisa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satisfacción dos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estudantes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doutoramento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do curso 2022/23</a:t>
            </a: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Análise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e validación, se procede, do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autoinforme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renovación da acreditación do Programa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Doutoramento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en Ciencias Mariñas,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Tecnoloxía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Xestión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Aprobación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, se procede, do plan de actualización y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mellora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do SGC</a:t>
            </a: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Aprobación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, se procede, da modificación do indicador IPD11 no catálogo de indicadores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doutoramento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Rolda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aberta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intervencións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4798" y="1937776"/>
            <a:ext cx="11011559" cy="319061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Prazo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para a elaboración do </a:t>
            </a:r>
            <a:r>
              <a:rPr lang="gl-ES" sz="2400" b="1" dirty="0" err="1">
                <a:latin typeface="Roboto Thin" pitchFamily="2" charset="0"/>
                <a:ea typeface="Roboto Thin" pitchFamily="2" charset="0"/>
              </a:rPr>
              <a:t>autoinforme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e subida da documentación en AVALÍA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:</a:t>
            </a:r>
            <a:br>
              <a:rPr lang="gl-ES" sz="24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28/02/2024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179388" indent="-179388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Data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prevista da visita de avaliación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:</a:t>
            </a:r>
            <a:br>
              <a:rPr lang="gl-ES" sz="2400" b="1" dirty="0" smtClean="0">
                <a:latin typeface="Roboto Thin" pitchFamily="2" charset="0"/>
                <a:ea typeface="Roboto Thin" pitchFamily="2" charset="0"/>
              </a:rPr>
            </a:br>
            <a:r>
              <a:rPr lang="gl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09/04/2024</a:t>
            </a:r>
            <a:endParaRPr lang="gl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717550" indent="-179388" algn="just" fontAlgn="base">
              <a:lnSpc>
                <a:spcPct val="100000"/>
              </a:lnSpc>
            </a:pPr>
            <a:endParaRPr lang="gl-ES" sz="2400" b="1" dirty="0" smtClean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/>
          <a:p>
            <a:pPr marL="546100" indent="-546100"/>
            <a:r>
              <a:rPr lang="es-ES" sz="4000" dirty="0" smtClean="0">
                <a:solidFill>
                  <a:schemeClr val="bg1"/>
                </a:solidFill>
              </a:rPr>
              <a:t>4. </a:t>
            </a:r>
            <a:r>
              <a:rPr lang="pt-BR" sz="2000" dirty="0">
                <a:solidFill>
                  <a:schemeClr val="bg1"/>
                </a:solidFill>
              </a:rPr>
              <a:t>Análise e </a:t>
            </a:r>
            <a:r>
              <a:rPr lang="pt-BR" sz="2000" dirty="0" err="1">
                <a:solidFill>
                  <a:schemeClr val="bg1"/>
                </a:solidFill>
              </a:rPr>
              <a:t>validación</a:t>
            </a:r>
            <a:r>
              <a:rPr lang="pt-BR" sz="2000" dirty="0">
                <a:solidFill>
                  <a:schemeClr val="bg1"/>
                </a:solidFill>
              </a:rPr>
              <a:t>, se procede, do </a:t>
            </a:r>
            <a:r>
              <a:rPr lang="pt-BR" sz="2000" dirty="0" err="1">
                <a:solidFill>
                  <a:schemeClr val="bg1"/>
                </a:solidFill>
              </a:rPr>
              <a:t>autoinforme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renovación</a:t>
            </a:r>
            <a:r>
              <a:rPr lang="pt-BR" sz="2000" dirty="0">
                <a:solidFill>
                  <a:schemeClr val="bg1"/>
                </a:solidFill>
              </a:rPr>
              <a:t> da </a:t>
            </a:r>
            <a:r>
              <a:rPr lang="pt-BR" sz="2000" dirty="0" err="1">
                <a:solidFill>
                  <a:schemeClr val="bg1"/>
                </a:solidFill>
              </a:rPr>
              <a:t>acreditación</a:t>
            </a:r>
            <a:r>
              <a:rPr lang="pt-BR" sz="2000" dirty="0">
                <a:solidFill>
                  <a:schemeClr val="bg1"/>
                </a:solidFill>
              </a:rPr>
              <a:t> do Programa de Doutoramento </a:t>
            </a:r>
            <a:r>
              <a:rPr lang="pt-BR" sz="2000" dirty="0" err="1">
                <a:solidFill>
                  <a:schemeClr val="bg1"/>
                </a:solidFill>
              </a:rPr>
              <a:t>en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Ciencias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Mariñas</a:t>
            </a:r>
            <a:r>
              <a:rPr lang="pt-BR" sz="2000" dirty="0">
                <a:solidFill>
                  <a:schemeClr val="bg1"/>
                </a:solidFill>
              </a:rPr>
              <a:t>, </a:t>
            </a:r>
            <a:r>
              <a:rPr lang="pt-BR" sz="2000" dirty="0" err="1">
                <a:solidFill>
                  <a:schemeClr val="bg1"/>
                </a:solidFill>
              </a:rPr>
              <a:t>Tecnoloxía</a:t>
            </a:r>
            <a:r>
              <a:rPr lang="pt-BR" sz="2000" dirty="0">
                <a:solidFill>
                  <a:schemeClr val="bg1"/>
                </a:solidFill>
              </a:rPr>
              <a:t> e </a:t>
            </a:r>
            <a:r>
              <a:rPr lang="pt-BR" sz="2000" dirty="0" err="1">
                <a:solidFill>
                  <a:schemeClr val="bg1"/>
                </a:solidFill>
              </a:rPr>
              <a:t>Xestión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859921-D0D4-E447-B81A-4DB4415A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415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 smtClean="0">
                <a:latin typeface="Roboto Thin" pitchFamily="2" charset="0"/>
                <a:ea typeface="Roboto Thin" pitchFamily="2" charset="0"/>
              </a:rPr>
              <a:t>Aprobación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, se procede, do plan de actualización y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mellora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do SGC</a:t>
            </a:r>
          </a:p>
        </p:txBody>
      </p:sp>
    </p:spTree>
    <p:extLst>
      <p:ext uri="{BB962C8B-B14F-4D97-AF65-F5344CB8AC3E}">
        <p14:creationId xmlns:p14="http://schemas.microsoft.com/office/powerpoint/2010/main" val="1603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4B722F-2D74-FD33-AE4D-FD9DC94F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 smtClean="0">
                <a:latin typeface="Roboto Thin" pitchFamily="2" charset="0"/>
                <a:ea typeface="Roboto Thin" pitchFamily="2" charset="0"/>
              </a:rPr>
              <a:t>Aprobación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, se procede, da modificación do indicador IPD11 no catálogo de indicadores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doutoramento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6. </a:t>
            </a:r>
            <a:r>
              <a:rPr lang="es-ES" sz="1800" dirty="0">
                <a:solidFill>
                  <a:schemeClr val="bg1"/>
                </a:solidFill>
              </a:rPr>
              <a:t>Aprobación, se procede, da modificación do indicador IPD11 no catálogo de indicadores de </a:t>
            </a:r>
            <a:r>
              <a:rPr lang="es-ES" sz="1800" dirty="0" err="1" smtClean="0">
                <a:solidFill>
                  <a:schemeClr val="bg1"/>
                </a:solidFill>
              </a:rPr>
              <a:t>doutoramento</a:t>
            </a:r>
            <a:endParaRPr lang="es-ES" sz="22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48" y="989745"/>
            <a:ext cx="737652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6. </a:t>
            </a:r>
            <a:r>
              <a:rPr lang="es-ES" sz="1800" dirty="0">
                <a:solidFill>
                  <a:schemeClr val="bg1"/>
                </a:solidFill>
              </a:rPr>
              <a:t>Aprobación, se procede, da modificación do indicador IPD11 no catálogo de indicadores de </a:t>
            </a:r>
            <a:r>
              <a:rPr lang="es-ES" sz="1800" dirty="0" err="1" smtClean="0">
                <a:solidFill>
                  <a:schemeClr val="bg1"/>
                </a:solidFill>
              </a:rPr>
              <a:t>doutoramento</a:t>
            </a:r>
            <a:endParaRPr lang="es-ES" sz="22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48" y="989745"/>
            <a:ext cx="7376521" cy="50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696" y="2490842"/>
            <a:ext cx="7259063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1038" y="1505971"/>
            <a:ext cx="4391411" cy="392415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Modificación IPD11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452438" indent="0" fontAlgn="base">
              <a:lnSpc>
                <a:spcPct val="100000"/>
              </a:lnSpc>
              <a:buNone/>
            </a:pPr>
            <a:r>
              <a:rPr lang="es-ES" sz="2000" b="1" dirty="0" smtClean="0">
                <a:latin typeface="Roboto Thin" pitchFamily="2" charset="0"/>
                <a:ea typeface="Roboto Thin" pitchFamily="2" charset="0"/>
              </a:rPr>
              <a:t>Cambio de </a:t>
            </a:r>
            <a:r>
              <a:rPr lang="es-ES" sz="2000" b="1" dirty="0" err="1" smtClean="0">
                <a:latin typeface="Roboto Thin" pitchFamily="2" charset="0"/>
                <a:ea typeface="Roboto Thin" pitchFamily="2" charset="0"/>
              </a:rPr>
              <a:t>orixen</a:t>
            </a:r>
            <a:r>
              <a:rPr lang="es-ES" sz="2000" b="1" dirty="0" smtClean="0">
                <a:latin typeface="Roboto Thin" pitchFamily="2" charset="0"/>
                <a:ea typeface="Roboto Thin" pitchFamily="2" charset="0"/>
              </a:rPr>
              <a:t> para a toma de datos do indicador: Todos os datos de contratación están </a:t>
            </a:r>
            <a:r>
              <a:rPr lang="es-ES" sz="2000" b="1" dirty="0" err="1" smtClean="0">
                <a:latin typeface="Roboto Thin" pitchFamily="2" charset="0"/>
                <a:ea typeface="Roboto Thin" pitchFamily="2" charset="0"/>
              </a:rPr>
              <a:t>agora</a:t>
            </a:r>
            <a:r>
              <a:rPr lang="es-ES" sz="2000" b="1" dirty="0" smtClean="0">
                <a:latin typeface="Roboto Thin" pitchFamily="2" charset="0"/>
                <a:ea typeface="Roboto Thin" pitchFamily="2" charset="0"/>
              </a:rPr>
              <a:t> centralizados en </a:t>
            </a:r>
            <a:r>
              <a:rPr lang="es-ES" sz="2000" b="1" i="1" dirty="0" err="1" smtClean="0">
                <a:latin typeface="Roboto Thin" pitchFamily="2" charset="0"/>
                <a:ea typeface="Roboto Thin" pitchFamily="2" charset="0"/>
              </a:rPr>
              <a:t>Peoplenet</a:t>
            </a:r>
            <a:endParaRPr lang="es-ES" sz="2000" b="1" i="1" dirty="0" smtClean="0">
              <a:latin typeface="Roboto Thin" pitchFamily="2" charset="0"/>
              <a:ea typeface="Roboto Thin" pitchFamily="2" charset="0"/>
            </a:endParaRPr>
          </a:p>
          <a:p>
            <a:pPr marL="452438" indent="0" fontAlgn="base">
              <a:lnSpc>
                <a:spcPct val="100000"/>
              </a:lnSpc>
              <a:buNone/>
            </a:pPr>
            <a:endParaRPr lang="es-ES" sz="2000" b="1" dirty="0" smtClean="0">
              <a:latin typeface="Roboto Thin" pitchFamily="2" charset="0"/>
              <a:ea typeface="Roboto Thin" pitchFamily="2" charset="0"/>
            </a:endParaRPr>
          </a:p>
          <a:p>
            <a:pPr marL="452438" indent="0" fontAlgn="base">
              <a:lnSpc>
                <a:spcPct val="100000"/>
              </a:lnSpc>
              <a:buNone/>
            </a:pPr>
            <a:r>
              <a:rPr lang="es-ES" sz="2000" b="1" dirty="0" smtClean="0">
                <a:latin typeface="Roboto Thin" pitchFamily="2" charset="0"/>
                <a:ea typeface="Roboto Thin" pitchFamily="2" charset="0"/>
              </a:rPr>
              <a:t>Permite </a:t>
            </a:r>
            <a:r>
              <a:rPr lang="es-ES" sz="2000" b="1" dirty="0" err="1" smtClean="0">
                <a:latin typeface="Roboto Thin" pitchFamily="2" charset="0"/>
                <a:ea typeface="Roboto Thin" pitchFamily="2" charset="0"/>
              </a:rPr>
              <a:t>recoller</a:t>
            </a:r>
            <a:r>
              <a:rPr lang="es-ES" sz="2000" b="1" dirty="0" smtClean="0">
                <a:latin typeface="Roboto Thin" pitchFamily="2" charset="0"/>
                <a:ea typeface="Roboto Thin" pitchFamily="2" charset="0"/>
              </a:rPr>
              <a:t> tanto becas/contratos FPI/FPU/Xunta/… como personal contratado con cargo a </a:t>
            </a:r>
            <a:r>
              <a:rPr lang="es-ES" sz="2000" b="1" dirty="0" err="1" smtClean="0">
                <a:latin typeface="Roboto Thin" pitchFamily="2" charset="0"/>
                <a:ea typeface="Roboto Thin" pitchFamily="2" charset="0"/>
              </a:rPr>
              <a:t>proxectos</a:t>
            </a:r>
            <a:r>
              <a:rPr lang="es-ES" sz="2000" b="1" dirty="0" smtClean="0">
                <a:latin typeface="Roboto Thin" pitchFamily="2" charset="0"/>
                <a:ea typeface="Roboto Thin" pitchFamily="2" charset="0"/>
              </a:rPr>
              <a:t> de investigación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6. </a:t>
            </a:r>
            <a:r>
              <a:rPr lang="es-ES" sz="1800" dirty="0">
                <a:solidFill>
                  <a:schemeClr val="bg1"/>
                </a:solidFill>
              </a:rPr>
              <a:t>Aprobación, se procede, da modificación do indicador IPD11 no catálogo de indicadores de </a:t>
            </a:r>
            <a:r>
              <a:rPr lang="es-ES" sz="1800" dirty="0" err="1" smtClean="0">
                <a:solidFill>
                  <a:schemeClr val="bg1"/>
                </a:solidFill>
              </a:rPr>
              <a:t>doutoramento</a:t>
            </a:r>
            <a:endParaRPr lang="es-ES" sz="22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449" y="1196680"/>
            <a:ext cx="7188833" cy="45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668BD1-38C7-52FD-60B6-E6FC63B9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Rolda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aberta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intervencións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625" y="1824079"/>
            <a:ext cx="8791388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Aprobación, se procede, </a:t>
            </a:r>
            <a:r>
              <a:rPr lang="es-ES" b="1" dirty="0" smtClean="0">
                <a:latin typeface="Roboto Thin" pitchFamily="2" charset="0"/>
                <a:ea typeface="Roboto Thin" pitchFamily="2" charset="0"/>
              </a:rPr>
              <a:t>das actas de </a:t>
            </a:r>
            <a:r>
              <a:rPr lang="es-ES" b="1" dirty="0" err="1" smtClean="0">
                <a:latin typeface="Roboto Thin" pitchFamily="2" charset="0"/>
                <a:ea typeface="Roboto Thin" pitchFamily="2" charset="0"/>
              </a:rPr>
              <a:t>sesións</a:t>
            </a:r>
            <a:r>
              <a:rPr lang="es-ES" b="1" dirty="0" smtClean="0">
                <a:latin typeface="Roboto Thin" pitchFamily="2" charset="0"/>
                <a:ea typeface="Roboto Thin" pitchFamily="2" charset="0"/>
              </a:rPr>
              <a:t> anteriores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08622" y="2214799"/>
            <a:ext cx="8481806" cy="2564805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- Acta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da sesión ordinaria da Comisión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 do 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29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de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novembro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de 2023</a:t>
            </a:r>
          </a:p>
          <a:p>
            <a:pPr marL="179388" indent="-179388" fontAlgn="base">
              <a:lnSpc>
                <a:spcPct val="100000"/>
              </a:lnSpc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- Acta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da sesión 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extraordinaria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da Comisión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 do 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15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de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decembro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de 2023</a:t>
            </a:r>
          </a:p>
          <a:p>
            <a:pPr marL="179388" indent="-179388" fontAlgn="base">
              <a:lnSpc>
                <a:spcPct val="100000"/>
              </a:lnSpc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- Acta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da sesión 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extraordinaria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da Comisión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 do 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12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de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xaneiro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de 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2024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14076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chemeClr val="bg1"/>
                </a:solidFill>
              </a:rPr>
              <a:t>1. </a:t>
            </a:r>
            <a:r>
              <a:rPr lang="es-ES" sz="3600" dirty="0" smtClean="0">
                <a:solidFill>
                  <a:schemeClr val="bg1"/>
                </a:solidFill>
              </a:rPr>
              <a:t>Aprobación, se procede, das actas de </a:t>
            </a:r>
            <a:r>
              <a:rPr lang="es-ES" sz="3600" dirty="0" err="1" smtClean="0">
                <a:solidFill>
                  <a:schemeClr val="bg1"/>
                </a:solidFill>
              </a:rPr>
              <a:t>sesións</a:t>
            </a:r>
            <a:r>
              <a:rPr lang="es-ES" sz="3600" dirty="0" smtClean="0">
                <a:solidFill>
                  <a:schemeClr val="bg1"/>
                </a:solidFill>
              </a:rPr>
              <a:t> anteriores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5013" y="1084852"/>
            <a:ext cx="10239392" cy="495520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Informe definitivo da renovación da acreditación do PD CREA – Favorable 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176213" indent="-176213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Informe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provisional de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renovación da acreditación do PD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Auga –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Favorable condicionado a presentación dun plan de melloras</a:t>
            </a:r>
            <a:endParaRPr lang="gl-ES" sz="2400" b="1" dirty="0" smtClean="0">
              <a:latin typeface="Roboto Thin" pitchFamily="2" charset="0"/>
              <a:ea typeface="Roboto Thin" pitchFamily="2" charset="0"/>
            </a:endParaRP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 smtClean="0">
                <a:latin typeface="Roboto Thin" pitchFamily="2" charset="0"/>
                <a:ea typeface="Roboto Thin" pitchFamily="2" charset="0"/>
              </a:rPr>
              <a:t>Todos 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os criterios están valorados como B (acádase), agás o de Recursos Humanos, con A (supérase excelentemente) e Información e Transparencia, con C (acádase parcialmente), debido a carencias na publicación de información pública. </a:t>
            </a:r>
            <a:endParaRPr lang="gl-ES" sz="2200" b="1" dirty="0" smtClean="0">
              <a:latin typeface="Roboto Thin" pitchFamily="2" charset="0"/>
              <a:ea typeface="Roboto Thin" pitchFamily="2" charset="0"/>
            </a:endParaRP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 smtClean="0">
                <a:latin typeface="Roboto Thin" pitchFamily="2" charset="0"/>
                <a:ea typeface="Roboto Thin" pitchFamily="2" charset="0"/>
              </a:rPr>
              <a:t>En 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colaboración coa CAPD do programa enviáronse alegacións e o plan de melloras solicitado.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 </a:t>
            </a: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Calendario previsto de acreditación/seguimento para este curso: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gl-ES" sz="16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6572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  <p:grpSp>
        <p:nvGrpSpPr>
          <p:cNvPr id="12" name="Grupo 11"/>
          <p:cNvGrpSpPr>
            <a:grpSpLocks noChangeAspect="1"/>
          </p:cNvGrpSpPr>
          <p:nvPr/>
        </p:nvGrpSpPr>
        <p:grpSpPr>
          <a:xfrm>
            <a:off x="489272" y="1341932"/>
            <a:ext cx="7776423" cy="4392000"/>
            <a:chOff x="5004619" y="2809575"/>
            <a:chExt cx="7494824" cy="4232957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619" y="2809575"/>
              <a:ext cx="7494824" cy="4232957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85841" y="5672301"/>
              <a:ext cx="1506159" cy="1185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5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  <p:grpSp>
        <p:nvGrpSpPr>
          <p:cNvPr id="7" name="Grupo 6"/>
          <p:cNvGrpSpPr>
            <a:grpSpLocks noChangeAspect="1"/>
          </p:cNvGrpSpPr>
          <p:nvPr/>
        </p:nvGrpSpPr>
        <p:grpSpPr>
          <a:xfrm>
            <a:off x="598136" y="1268070"/>
            <a:ext cx="6865832" cy="4464000"/>
            <a:chOff x="595188" y="1149348"/>
            <a:chExt cx="6172418" cy="401316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188" y="1149348"/>
              <a:ext cx="6172418" cy="4013162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0015" y="1712022"/>
              <a:ext cx="1343212" cy="1057423"/>
            </a:xfrm>
            <a:prstGeom prst="rect">
              <a:avLst/>
            </a:prstGeom>
          </p:spPr>
        </p:pic>
      </p:grpSp>
      <p:sp>
        <p:nvSpPr>
          <p:cNvPr id="8" name="Rectángulo 7"/>
          <p:cNvSpPr/>
          <p:nvPr/>
        </p:nvSpPr>
        <p:spPr>
          <a:xfrm>
            <a:off x="6068983" y="5141244"/>
            <a:ext cx="312151" cy="276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5874118" y="4486595"/>
            <a:ext cx="625006" cy="28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6381134" y="3618271"/>
            <a:ext cx="1307692" cy="152297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7776119" y="2482062"/>
            <a:ext cx="3337787" cy="170816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en Ciencias Mariñas,</a:t>
            </a:r>
          </a:p>
          <a:p>
            <a:pPr marL="0" indent="0" algn="ctr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Tecnoloxía e Xestión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(DOMAR)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</a:t>
            </a:r>
            <a:endParaRPr lang="pt-BR" sz="2000" b="1" dirty="0" smtClean="0">
              <a:latin typeface="Roboto Thin" pitchFamily="2" charset="0"/>
              <a:ea typeface="Roboto Thin" pitchFamily="2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pt-BR" sz="2000" b="1" dirty="0" smtClean="0">
                <a:latin typeface="Roboto Thin" pitchFamily="2" charset="0"/>
                <a:ea typeface="Roboto Thin" pitchFamily="2" charset="0"/>
              </a:rPr>
              <a:t>(→4)</a:t>
            </a:r>
            <a:endParaRPr lang="gl-ES" sz="20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38" y="4796296"/>
            <a:ext cx="1343212" cy="10574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8" y="1367318"/>
            <a:ext cx="6804000" cy="3360060"/>
          </a:xfrm>
          <a:prstGeom prst="rect">
            <a:avLst/>
          </a:prstGeo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7374194" y="1572491"/>
            <a:ext cx="4572000" cy="400622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00000"/>
              </a:lnSpc>
              <a:buNone/>
            </a:pP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Ciencias da educación e do </a:t>
            </a: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comportamento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Educación, deporte e </a:t>
            </a: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saúde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Ordenación xurídica do </a:t>
            </a: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mercado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Tecnoloxías da información e as </a:t>
            </a: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comunicacións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gl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2º </a:t>
            </a:r>
            <a:r>
              <a:rPr lang="gl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ciclo (tras renovación da acreditación 2018/19</a:t>
            </a:r>
            <a:r>
              <a:rPr lang="gl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)</a:t>
            </a:r>
          </a:p>
          <a:p>
            <a:pPr marL="0" indent="0" algn="ctr" fontAlgn="base">
              <a:lnSpc>
                <a:spcPct val="100000"/>
              </a:lnSpc>
              <a:buNone/>
            </a:pPr>
            <a:endParaRPr lang="gl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gl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</a:t>
            </a:r>
            <a:r>
              <a:rPr lang="gl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Turismo (UMA)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gl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1º ciclo (tras implantación 2020/21</a:t>
            </a:r>
            <a:r>
              <a:rPr lang="gl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)</a:t>
            </a:r>
            <a:endParaRPr lang="gl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957</Words>
  <Application>Microsoft Office PowerPoint</Application>
  <PresentationFormat>Panorámica</PresentationFormat>
  <Paragraphs>112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Campus Simple</vt:lpstr>
      <vt:lpstr>New Baskerville</vt:lpstr>
      <vt:lpstr>Roboto</vt:lpstr>
      <vt:lpstr>Roboto Th</vt:lpstr>
      <vt:lpstr>Roboto Thin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2. Informe da Presidencia</vt:lpstr>
      <vt:lpstr>2. Informe da Presidencia</vt:lpstr>
      <vt:lpstr>2. Informe da Presidencia</vt:lpstr>
      <vt:lpstr>2. Informe da Presidencia</vt:lpstr>
      <vt:lpstr>Presentación de PowerPoint</vt:lpstr>
      <vt:lpstr>3. Informe dos resultados da enquisa de satisfacción dos estudantes de doutoramento do curso 2022/23</vt:lpstr>
      <vt:lpstr>3. Informe dos resultados da enquisa de satisfacción dos estudantes de doutoramento do curso 2022/23</vt:lpstr>
      <vt:lpstr>3. Informe dos resultados da enquisa de satisfacción dos estudantes de doutoramento do curso 2022/23</vt:lpstr>
      <vt:lpstr>3. Informe dos resultados da enquisa de satisfacción dos estudantes de doutoramento do curso 2022/23</vt:lpstr>
      <vt:lpstr>3. Informe dos resultados da enquisa de satisfacción dos estudantes de doutoramento do curso 2022/23</vt:lpstr>
      <vt:lpstr>3. Informe dos resultados da enquisa de satisfacción dos estudantes de doutoramento do curso 2022/23</vt:lpstr>
      <vt:lpstr>3. Informe dos resultados da enquisa de satisfacción dos estudantes de doutoramento do curso 2022/23</vt:lpstr>
      <vt:lpstr>3. Informe dos resultados da enquisa de satisfacción dos estudantes de doutoramento do curso 2022/23</vt:lpstr>
      <vt:lpstr>Presentación de PowerPoint</vt:lpstr>
      <vt:lpstr>4. Análise e validación, se procede, do autoinforme de renovación da acreditación do Programa de Doutoramento en Ciencias Mariñas, Tecnoloxía e Xestión</vt:lpstr>
      <vt:lpstr>Presentación de PowerPoint</vt:lpstr>
      <vt:lpstr>Presentación de PowerPoint</vt:lpstr>
      <vt:lpstr>6. Aprobación, se procede, da modificación do indicador IPD11 no catálogo de indicadores de doutoramento</vt:lpstr>
      <vt:lpstr>6. Aprobación, se procede, da modificación do indicador IPD11 no catálogo de indicadores de doutoramento</vt:lpstr>
      <vt:lpstr>6. Aprobación, se procede, da modificación do indicador IPD11 no catálogo de indicadores de doutoramento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Nacho</cp:lastModifiedBy>
  <cp:revision>137</cp:revision>
  <dcterms:created xsi:type="dcterms:W3CDTF">2021-10-25T10:06:46Z</dcterms:created>
  <dcterms:modified xsi:type="dcterms:W3CDTF">2024-02-25T03:09:54Z</dcterms:modified>
</cp:coreProperties>
</file>