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75" r:id="rId3"/>
    <p:sldId id="257" r:id="rId4"/>
    <p:sldId id="276" r:id="rId5"/>
    <p:sldId id="259" r:id="rId6"/>
    <p:sldId id="277" r:id="rId7"/>
    <p:sldId id="297" r:id="rId8"/>
    <p:sldId id="296" r:id="rId9"/>
    <p:sldId id="278" r:id="rId10"/>
    <p:sldId id="291" r:id="rId11"/>
    <p:sldId id="281" r:id="rId12"/>
    <p:sldId id="292" r:id="rId13"/>
    <p:sldId id="283" r:id="rId14"/>
    <p:sldId id="279" r:id="rId15"/>
    <p:sldId id="293" r:id="rId16"/>
    <p:sldId id="294" r:id="rId17"/>
    <p:sldId id="260" r:id="rId18"/>
    <p:sldId id="285" r:id="rId19"/>
    <p:sldId id="284" r:id="rId20"/>
    <p:sldId id="261" r:id="rId21"/>
    <p:sldId id="286" r:id="rId22"/>
    <p:sldId id="295" r:id="rId23"/>
    <p:sldId id="287" r:id="rId24"/>
    <p:sldId id="262" r:id="rId25"/>
    <p:sldId id="288" r:id="rId26"/>
    <p:sldId id="289" r:id="rId27"/>
    <p:sldId id="290" r:id="rId28"/>
    <p:sldId id="263" r:id="rId29"/>
    <p:sldId id="258" r:id="rId3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2479" userDrawn="1">
          <p15:clr>
            <a:srgbClr val="A4A3A4"/>
          </p15:clr>
        </p15:guide>
        <p15:guide id="3" pos="1980" userDrawn="1">
          <p15:clr>
            <a:srgbClr val="A4A3A4"/>
          </p15:clr>
        </p15:guide>
        <p15:guide id="4" pos="429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3349"/>
    <a:srgbClr val="003DA6"/>
    <a:srgbClr val="00B2E3"/>
    <a:srgbClr val="E1251B"/>
    <a:srgbClr val="A6A6A6"/>
    <a:srgbClr val="7F7F7F"/>
    <a:srgbClr val="898C8E"/>
    <a:srgbClr val="76BC21"/>
    <a:srgbClr val="80808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01"/>
    <p:restoredTop sz="89166" autoAdjust="0"/>
  </p:normalViewPr>
  <p:slideViewPr>
    <p:cSldViewPr snapToGrid="0" snapToObjects="1">
      <p:cViewPr varScale="1">
        <p:scale>
          <a:sx n="84" d="100"/>
          <a:sy n="84" d="100"/>
        </p:scale>
        <p:origin x="1109" y="54"/>
      </p:cViewPr>
      <p:guideLst>
        <p:guide pos="3840"/>
        <p:guide pos="2479"/>
        <p:guide pos="1980"/>
        <p:guide pos="4294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7A30472-4D15-1B44-AB31-9A7D3CCB85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A98AEBD-03A6-344F-B8A8-D2D7F88A2B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284B4-4ABD-EF42-B75D-241675A375CD}" type="datetimeFigureOut">
              <a:rPr lang="es-ES" smtClean="0">
                <a:latin typeface="Roboto Th" pitchFamily="2" charset="0"/>
              </a:rPr>
              <a:t>29/11/2023</a:t>
            </a:fld>
            <a:endParaRPr lang="es-ES" dirty="0">
              <a:latin typeface="Roboto Th" pitchFamily="2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0D160A-D322-904C-8507-F42435936A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9F12434-7150-9A4C-87CB-7127ECA14D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E8683-D065-6746-843C-1F107D3B9FE0}" type="slidenum">
              <a:rPr lang="es-ES" smtClean="0">
                <a:latin typeface="Roboto Th" pitchFamily="2" charset="0"/>
              </a:rPr>
              <a:t>‹Nº›</a:t>
            </a:fld>
            <a:endParaRPr lang="es-ES" dirty="0">
              <a:latin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5846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198FA039-1DF8-384A-9AB0-7F1FBBB6D0E9}" type="datetimeFigureOut">
              <a:rPr lang="es-ES" smtClean="0"/>
              <a:pPr/>
              <a:t>29/11/2023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3344D5E9-8E4A-7E46-A615-1A4AF47E07F9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046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9081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8023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302" userDrawn="1">
          <p15:clr>
            <a:srgbClr val="FBAE40"/>
          </p15:clr>
        </p15:guide>
        <p15:guide id="3" orient="horz" pos="57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567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74369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349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466725" y="6146800"/>
            <a:ext cx="107640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EB5E1578-7EDB-46E8-30EF-B3784A7BC60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6725" y="6212563"/>
            <a:ext cx="2230977" cy="318711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CDA80AC-51AF-7C44-9BD7-A95836A5148B}"/>
              </a:ext>
            </a:extLst>
          </p:cNvPr>
          <p:cNvSpPr/>
          <p:nvPr userDrawn="1"/>
        </p:nvSpPr>
        <p:spPr>
          <a:xfrm>
            <a:off x="9430283" y="6187851"/>
            <a:ext cx="17893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Escola Internacional</a:t>
            </a:r>
          </a:p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de </a:t>
            </a:r>
            <a:r>
              <a:rPr lang="es-ES" sz="1400" dirty="0" err="1">
                <a:solidFill>
                  <a:srgbClr val="003DA6"/>
                </a:solidFill>
                <a:latin typeface="New Baskerville" panose="02020602060200020203" pitchFamily="18" charset="0"/>
              </a:rPr>
              <a:t>Doutoramento</a:t>
            </a:r>
            <a:endParaRPr lang="es-ES" sz="1400" dirty="0">
              <a:solidFill>
                <a:srgbClr val="003DA6"/>
              </a:solidFill>
              <a:latin typeface="New Baskerville" panose="02020602060200020203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116D1F1-3BB9-2EBE-E234-2CB174E1F29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49710" y="-254304"/>
            <a:ext cx="12291421" cy="116235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" t="12577" r="10202" b="12577"/>
          <a:stretch/>
        </p:blipFill>
        <p:spPr>
          <a:xfrm>
            <a:off x="11341366" y="6214190"/>
            <a:ext cx="579239" cy="540000"/>
          </a:xfrm>
          <a:prstGeom prst="rect">
            <a:avLst/>
          </a:prstGeom>
        </p:spPr>
      </p:pic>
      <p:cxnSp>
        <p:nvCxnSpPr>
          <p:cNvPr id="8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11360985" y="6146800"/>
            <a:ext cx="540000" cy="3104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381374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6" r:id="rId4"/>
    <p:sldLayoutId id="214748366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405B71"/>
          </a:solidFill>
          <a:latin typeface="Roboto Th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57" userDrawn="1">
          <p15:clr>
            <a:srgbClr val="F26B43"/>
          </p15:clr>
        </p15:guide>
        <p15:guide id="2" orient="horz" pos="5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74A11E49-AAB5-00FE-C2B5-5D70F1F90B39}"/>
              </a:ext>
            </a:extLst>
          </p:cNvPr>
          <p:cNvSpPr/>
          <p:nvPr/>
        </p:nvSpPr>
        <p:spPr>
          <a:xfrm>
            <a:off x="-74427" y="-271304"/>
            <a:ext cx="12355032" cy="6302154"/>
          </a:xfrm>
          <a:prstGeom prst="rect">
            <a:avLst/>
          </a:prstGeom>
          <a:solidFill>
            <a:srgbClr val="003D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0ACB7D-AF38-E640-861E-2FD765A10FF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91886" y="782110"/>
            <a:ext cx="11564762" cy="298853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s-ES" sz="20000" kern="700" spc="-200" dirty="0">
                <a:solidFill>
                  <a:schemeClr val="bg1"/>
                </a:solidFill>
                <a:latin typeface="Campus Simple" pitchFamily="2" charset="0"/>
                <a:ea typeface="Roboto" pitchFamily="2" charset="0"/>
              </a:rPr>
              <a:t>EIDO</a:t>
            </a:r>
            <a:endParaRPr lang="es-ES" sz="20000" dirty="0">
              <a:solidFill>
                <a:schemeClr val="bg1"/>
              </a:solidFill>
              <a:latin typeface="Campus Simple" pitchFamily="2" charset="0"/>
              <a:ea typeface="Roboto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28B746B-7A65-6E46-A94C-B32FAD94821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719943" y="5580126"/>
            <a:ext cx="10058400" cy="45072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s-ES" sz="1800" dirty="0">
                <a:solidFill>
                  <a:schemeClr val="bg1"/>
                </a:solidFill>
              </a:rPr>
              <a:t>29 de </a:t>
            </a:r>
            <a:r>
              <a:rPr lang="es-ES" sz="1800" dirty="0" err="1">
                <a:solidFill>
                  <a:schemeClr val="bg1"/>
                </a:solidFill>
              </a:rPr>
              <a:t>novembro</a:t>
            </a:r>
            <a:r>
              <a:rPr lang="es-ES" sz="1800" dirty="0">
                <a:solidFill>
                  <a:schemeClr val="bg1"/>
                </a:solidFill>
              </a:rPr>
              <a:t> de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5A5C8D8-FE36-7348-9DFB-46E89E057228}"/>
              </a:ext>
            </a:extLst>
          </p:cNvPr>
          <p:cNvSpPr txBox="1"/>
          <p:nvPr/>
        </p:nvSpPr>
        <p:spPr>
          <a:xfrm>
            <a:off x="448428" y="3840830"/>
            <a:ext cx="8315426" cy="152702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s-ES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" pitchFamily="2" charset="0"/>
                <a:ea typeface="Roboto Th" pitchFamily="2" charset="0"/>
              </a:rPr>
              <a:t>Comisión de </a:t>
            </a:r>
            <a:r>
              <a:rPr lang="es-ES" sz="5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" pitchFamily="2" charset="0"/>
                <a:ea typeface="Roboto Th" pitchFamily="2" charset="0"/>
              </a:rPr>
              <a:t>Calidade</a:t>
            </a:r>
            <a:endParaRPr lang="es-ES" sz="5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" pitchFamily="2" charset="0"/>
              <a:ea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226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62701" y="1394173"/>
            <a:ext cx="10644016" cy="4134465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- Situación dos programas de calidade:</a:t>
            </a:r>
          </a:p>
          <a:p>
            <a:pPr marL="627063" indent="-95250" fontAlgn="base">
              <a:lnSpc>
                <a:spcPct val="100000"/>
              </a:lnSpc>
            </a:pPr>
            <a:r>
              <a:rPr lang="gl-ES" sz="2200" b="1" u="sng" dirty="0">
                <a:latin typeface="Roboto Thin" pitchFamily="2" charset="0"/>
                <a:ea typeface="Roboto Thin" pitchFamily="2" charset="0"/>
              </a:rPr>
              <a:t>Modificación</a:t>
            </a:r>
            <a:r>
              <a:rPr lang="gl-ES" sz="2200" b="1" dirty="0">
                <a:latin typeface="Roboto Thin" pitchFamily="2" charset="0"/>
                <a:ea typeface="Roboto Thin" pitchFamily="2" charset="0"/>
              </a:rPr>
              <a:t>: </a:t>
            </a:r>
          </a:p>
          <a:p>
            <a:pPr marL="531813" indent="0" fontAlgn="base">
              <a:lnSpc>
                <a:spcPct val="100000"/>
              </a:lnSpc>
              <a:buNone/>
            </a:pPr>
            <a:endParaRPr lang="es-ES" sz="2200" b="1" dirty="0">
              <a:latin typeface="Roboto Thin" pitchFamily="2" charset="0"/>
              <a:ea typeface="Roboto Thin" pitchFamily="2" charset="0"/>
            </a:endParaRPr>
          </a:p>
          <a:p>
            <a:pPr marL="531813" indent="0" fontAlgn="base">
              <a:lnSpc>
                <a:spcPct val="100000"/>
              </a:lnSpc>
              <a:buNone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Situación dos PD en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avaliación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2023/24 e 2024/25 </a:t>
            </a:r>
          </a:p>
          <a:p>
            <a:pPr marL="531813" indent="0" fontAlgn="base">
              <a:lnSpc>
                <a:spcPct val="100000"/>
              </a:lnSpc>
              <a:buNone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	</a:t>
            </a:r>
            <a:r>
              <a:rPr lang="es-ES" sz="1800" b="1" dirty="0">
                <a:latin typeface="Roboto Thin" pitchFamily="2" charset="0"/>
                <a:ea typeface="Roboto Thin" pitchFamily="2" charset="0"/>
              </a:rPr>
              <a:t>- 2023/24: -</a:t>
            </a:r>
          </a:p>
          <a:p>
            <a:pPr marL="531813" indent="0" fontAlgn="base">
              <a:lnSpc>
                <a:spcPct val="100000"/>
              </a:lnSpc>
              <a:buNone/>
            </a:pPr>
            <a:r>
              <a:rPr lang="es-ES" sz="1800" b="1" dirty="0">
                <a:latin typeface="Roboto Thin" pitchFamily="2" charset="0"/>
                <a:ea typeface="Roboto Thin" pitchFamily="2" charset="0"/>
              </a:rPr>
              <a:t>	- 2024/25: PD Investigación en </a:t>
            </a:r>
            <a:r>
              <a:rPr lang="es-ES" sz="1800" b="1" dirty="0" err="1">
                <a:latin typeface="Roboto Thin" pitchFamily="2" charset="0"/>
                <a:ea typeface="Roboto Thin" pitchFamily="2" charset="0"/>
              </a:rPr>
              <a:t>Tecnoloxías</a:t>
            </a:r>
            <a:r>
              <a:rPr lang="es-ES" sz="1800" b="1" dirty="0">
                <a:latin typeface="Roboto Thin" pitchFamily="2" charset="0"/>
                <a:ea typeface="Roboto Thin" pitchFamily="2" charset="0"/>
              </a:rPr>
              <a:t> e Procesos Avanzados na Industria</a:t>
            </a:r>
          </a:p>
          <a:p>
            <a:pPr marL="1974850" indent="0" fontAlgn="base">
              <a:lnSpc>
                <a:spcPct val="100000"/>
              </a:lnSpc>
              <a:buNone/>
            </a:pPr>
            <a:r>
              <a:rPr lang="es-ES" sz="1800" b="1" dirty="0">
                <a:latin typeface="Roboto Thin" pitchFamily="2" charset="0"/>
                <a:ea typeface="Roboto Thin" pitchFamily="2" charset="0"/>
              </a:rPr>
              <a:t>(Fase de recepción do CU: Realizados </a:t>
            </a:r>
            <a:r>
              <a:rPr lang="es-ES" sz="1800" b="1" dirty="0" err="1">
                <a:latin typeface="Roboto Thin" pitchFamily="2" charset="0"/>
                <a:ea typeface="Roboto Thin" pitchFamily="2" charset="0"/>
              </a:rPr>
              <a:t>pequenos</a:t>
            </a:r>
            <a:r>
              <a:rPr lang="es-ES" sz="18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1800" b="1" dirty="0" err="1">
                <a:latin typeface="Roboto Thin" pitchFamily="2" charset="0"/>
                <a:ea typeface="Roboto Thin" pitchFamily="2" charset="0"/>
              </a:rPr>
              <a:t>axustes</a:t>
            </a:r>
            <a:r>
              <a:rPr lang="es-ES" sz="1800" b="1" dirty="0">
                <a:latin typeface="Roboto Thin" pitchFamily="2" charset="0"/>
                <a:ea typeface="Roboto Thin" pitchFamily="2" charset="0"/>
              </a:rPr>
              <a:t> na memoria solicitados polo CU -cambios no RD 576/2023-) </a:t>
            </a:r>
          </a:p>
          <a:p>
            <a:pPr marL="531813" indent="0" fontAlgn="base">
              <a:lnSpc>
                <a:spcPct val="100000"/>
              </a:lnSpc>
              <a:buNone/>
            </a:pPr>
            <a:endParaRPr lang="gl-ES" sz="1000" b="1" dirty="0">
              <a:latin typeface="Roboto Thin" pitchFamily="2" charset="0"/>
              <a:ea typeface="Roboto Thin" pitchFamily="2" charset="0"/>
            </a:endParaRPr>
          </a:p>
          <a:p>
            <a:pPr marL="531813" indent="0" fontAlgn="base">
              <a:lnSpc>
                <a:spcPct val="100000"/>
              </a:lnSpc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Propostas de novos PD para implantar no 2025/26 (</a:t>
            </a:r>
            <a:r>
              <a:rPr lang="pt-BR" sz="2000" b="1" dirty="0">
                <a:latin typeface="Roboto Thin" pitchFamily="2" charset="0"/>
                <a:ea typeface="Roboto Thin" pitchFamily="2" charset="0"/>
              </a:rPr>
              <a:t>→</a:t>
            </a:r>
            <a:r>
              <a:rPr lang="gl-ES" sz="2200" b="1" dirty="0">
                <a:latin typeface="Roboto Thin" pitchFamily="2" charset="0"/>
                <a:ea typeface="Roboto Thin" pitchFamily="2" charset="0"/>
                <a:sym typeface="Wingdings" panose="05000000000000000000" pitchFamily="2" charset="2"/>
              </a:rPr>
              <a:t> punto 5)</a:t>
            </a:r>
            <a:endParaRPr lang="gl-ES" sz="2200" b="1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2. 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3421554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62701" y="1604012"/>
            <a:ext cx="10644016" cy="3477875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- Situación dos programas de calidade:</a:t>
            </a:r>
          </a:p>
          <a:p>
            <a:pPr marL="627063" indent="-95250" fontAlgn="base">
              <a:lnSpc>
                <a:spcPct val="100000"/>
              </a:lnSpc>
            </a:pPr>
            <a:r>
              <a:rPr lang="es-ES" sz="2200" b="1" u="sng" dirty="0">
                <a:latin typeface="Roboto Thin" pitchFamily="2" charset="0"/>
                <a:ea typeface="Roboto Thin" pitchFamily="2" charset="0"/>
              </a:rPr>
              <a:t>Acreditación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: </a:t>
            </a:r>
          </a:p>
          <a:p>
            <a:pPr marL="531813" indent="0" fontAlgn="base">
              <a:lnSpc>
                <a:spcPct val="100000"/>
              </a:lnSpc>
              <a:buNone/>
            </a:pPr>
            <a:endParaRPr lang="es-ES" sz="2200" b="1" dirty="0">
              <a:latin typeface="Roboto Thin" pitchFamily="2" charset="0"/>
              <a:ea typeface="Roboto Thin" pitchFamily="2" charset="0"/>
            </a:endParaRPr>
          </a:p>
          <a:p>
            <a:pPr marL="531813" indent="0" fontAlgn="base">
              <a:lnSpc>
                <a:spcPct val="100000"/>
              </a:lnSpc>
              <a:buNone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Situación das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acreditacións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da convocatoria 2022/23</a:t>
            </a: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1162050" indent="-179388" fontAlgn="base">
              <a:lnSpc>
                <a:spcPct val="100000"/>
              </a:lnSpc>
              <a:buNone/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- PD Creatividade e Innovación social e sostible</a:t>
            </a:r>
            <a:br>
              <a:rPr lang="gl-ES" sz="1800" b="1" dirty="0">
                <a:latin typeface="Roboto Thin" pitchFamily="2" charset="0"/>
                <a:ea typeface="Roboto Thin" pitchFamily="2" charset="0"/>
              </a:rPr>
            </a:br>
            <a:r>
              <a:rPr lang="es-ES" sz="1800" b="1" dirty="0">
                <a:latin typeface="Roboto Thin" pitchFamily="2" charset="0"/>
                <a:ea typeface="Roboto Thin" pitchFamily="2" charset="0"/>
              </a:rPr>
              <a:t>(Informe Provisional ACSUG Favorable - 14/11/2023)</a:t>
            </a:r>
          </a:p>
          <a:p>
            <a:pPr marL="1162050" indent="-179388" fontAlgn="base">
              <a:lnSpc>
                <a:spcPct val="100000"/>
              </a:lnSpc>
              <a:buNone/>
            </a:pPr>
            <a:r>
              <a:rPr lang="es-ES" sz="1800" b="1" dirty="0">
                <a:latin typeface="Roboto Thin" pitchFamily="2" charset="0"/>
                <a:ea typeface="Roboto Thin" pitchFamily="2" charset="0"/>
              </a:rPr>
              <a:t>- PD </a:t>
            </a:r>
            <a:r>
              <a:rPr lang="es-ES" sz="1800" b="1" dirty="0" err="1">
                <a:latin typeface="Roboto Thin" pitchFamily="2" charset="0"/>
                <a:ea typeface="Roboto Thin" pitchFamily="2" charset="0"/>
              </a:rPr>
              <a:t>Auga</a:t>
            </a:r>
            <a:r>
              <a:rPr lang="es-ES" sz="1800" b="1" dirty="0">
                <a:latin typeface="Roboto Thin" pitchFamily="2" charset="0"/>
                <a:ea typeface="Roboto Thin" pitchFamily="2" charset="0"/>
              </a:rPr>
              <a:t>, </a:t>
            </a:r>
            <a:r>
              <a:rPr lang="es-ES" sz="1800" b="1" dirty="0" err="1">
                <a:latin typeface="Roboto Thin" pitchFamily="2" charset="0"/>
                <a:ea typeface="Roboto Thin" pitchFamily="2" charset="0"/>
              </a:rPr>
              <a:t>Sostenibilidade</a:t>
            </a:r>
            <a:r>
              <a:rPr lang="es-ES" sz="1800" b="1" dirty="0">
                <a:latin typeface="Roboto Thin" pitchFamily="2" charset="0"/>
                <a:ea typeface="Roboto Thin" pitchFamily="2" charset="0"/>
              </a:rPr>
              <a:t> e </a:t>
            </a:r>
            <a:r>
              <a:rPr lang="es-ES" sz="1800" b="1" dirty="0" err="1">
                <a:latin typeface="Roboto Thin" pitchFamily="2" charset="0"/>
                <a:ea typeface="Roboto Thin" pitchFamily="2" charset="0"/>
              </a:rPr>
              <a:t>Desenvolvemento</a:t>
            </a:r>
            <a:br>
              <a:rPr lang="es-ES" sz="1800" b="1" dirty="0">
                <a:latin typeface="Roboto Thin" pitchFamily="2" charset="0"/>
                <a:ea typeface="Roboto Thin" pitchFamily="2" charset="0"/>
              </a:rPr>
            </a:br>
            <a:r>
              <a:rPr lang="es-ES" sz="1800" b="1" dirty="0">
                <a:latin typeface="Roboto Thin" pitchFamily="2" charset="0"/>
                <a:ea typeface="Roboto Thin" pitchFamily="2" charset="0"/>
              </a:rPr>
              <a:t>(Informe ACSUG </a:t>
            </a:r>
            <a:r>
              <a:rPr lang="es-ES" sz="1800" b="1" dirty="0" err="1">
                <a:latin typeface="Roboto Thin" pitchFamily="2" charset="0"/>
                <a:ea typeface="Roboto Thin" pitchFamily="2" charset="0"/>
              </a:rPr>
              <a:t>pendente</a:t>
            </a:r>
            <a:r>
              <a:rPr lang="es-ES" sz="1800" b="1" dirty="0">
                <a:latin typeface="Roboto Thin" pitchFamily="2" charset="0"/>
                <a:ea typeface="Roboto Thin" pitchFamily="2" charset="0"/>
              </a:rPr>
              <a:t> – Visita realizada en </a:t>
            </a:r>
            <a:r>
              <a:rPr lang="es-ES" sz="1800" b="1" dirty="0" err="1">
                <a:latin typeface="Roboto Thin" pitchFamily="2" charset="0"/>
                <a:ea typeface="Roboto Thin" pitchFamily="2" charset="0"/>
              </a:rPr>
              <a:t>xuño</a:t>
            </a:r>
            <a:r>
              <a:rPr lang="es-ES" sz="1800" b="1" dirty="0">
                <a:latin typeface="Roboto Thin" pitchFamily="2" charset="0"/>
                <a:ea typeface="Roboto Thin" pitchFamily="2" charset="0"/>
              </a:rPr>
              <a:t> 2023) </a:t>
            </a:r>
            <a:endParaRPr lang="gl-ES" sz="1800" b="1" dirty="0">
              <a:latin typeface="Roboto Thin" pitchFamily="2" charset="0"/>
              <a:ea typeface="Roboto Thin" pitchFamily="2" charset="0"/>
            </a:endParaRPr>
          </a:p>
          <a:p>
            <a:pPr marL="982663" indent="0" fontAlgn="base">
              <a:lnSpc>
                <a:spcPct val="100000"/>
              </a:lnSpc>
              <a:buNone/>
            </a:pPr>
            <a:endParaRPr lang="es-ES" sz="1000" b="1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2. 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3982598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62701" y="1672598"/>
            <a:ext cx="10644016" cy="357020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- Situación dos programas de calidade:</a:t>
            </a:r>
          </a:p>
          <a:p>
            <a:pPr marL="627063" indent="-95250" fontAlgn="base">
              <a:lnSpc>
                <a:spcPct val="100000"/>
              </a:lnSpc>
            </a:pPr>
            <a:r>
              <a:rPr lang="es-ES" sz="2200" b="1" u="sng" dirty="0" err="1">
                <a:latin typeface="Roboto Thin" pitchFamily="2" charset="0"/>
                <a:ea typeface="Roboto Thin" pitchFamily="2" charset="0"/>
              </a:rPr>
              <a:t>Seguimento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: </a:t>
            </a:r>
          </a:p>
          <a:p>
            <a:pPr marL="531813" indent="0" fontAlgn="base">
              <a:lnSpc>
                <a:spcPct val="100000"/>
              </a:lnSpc>
              <a:buNone/>
            </a:pPr>
            <a:endParaRPr lang="es-ES" sz="2200" b="1" dirty="0">
              <a:latin typeface="Roboto Thin" pitchFamily="2" charset="0"/>
              <a:ea typeface="Roboto Thin" pitchFamily="2" charset="0"/>
            </a:endParaRPr>
          </a:p>
          <a:p>
            <a:pPr marL="531813" indent="0" fontAlgn="base">
              <a:lnSpc>
                <a:spcPct val="100000"/>
              </a:lnSpc>
              <a:buNone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Situación da convocatoria 2022/23</a:t>
            </a:r>
          </a:p>
          <a:p>
            <a:pPr marL="531813" indent="0" fontAlgn="base">
              <a:lnSpc>
                <a:spcPct val="100000"/>
              </a:lnSpc>
              <a:buNone/>
            </a:pPr>
            <a:endParaRPr lang="gl-ES" sz="600" b="1" dirty="0">
              <a:latin typeface="Roboto Thin" pitchFamily="2" charset="0"/>
              <a:ea typeface="Roboto Thin" pitchFamily="2" charset="0"/>
            </a:endParaRPr>
          </a:p>
          <a:p>
            <a:pPr marL="1162050" indent="-179388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1" dirty="0">
                <a:latin typeface="Roboto Thin" pitchFamily="2" charset="0"/>
                <a:ea typeface="Roboto Thin" pitchFamily="2" charset="0"/>
              </a:rPr>
              <a:t>- PD Ciencias Mariñas, </a:t>
            </a:r>
            <a:r>
              <a:rPr lang="es-ES" sz="1800" b="1" dirty="0" err="1">
                <a:latin typeface="Roboto Thin" pitchFamily="2" charset="0"/>
                <a:ea typeface="Roboto Thin" pitchFamily="2" charset="0"/>
              </a:rPr>
              <a:t>Tecnoloxía</a:t>
            </a:r>
            <a:r>
              <a:rPr lang="es-ES" sz="1800" b="1" dirty="0">
                <a:latin typeface="Roboto Thin" pitchFamily="2" charset="0"/>
                <a:ea typeface="Roboto Thin" pitchFamily="2" charset="0"/>
              </a:rPr>
              <a:t> e </a:t>
            </a:r>
            <a:r>
              <a:rPr lang="es-ES" sz="1800" b="1" dirty="0" err="1">
                <a:latin typeface="Roboto Thin" pitchFamily="2" charset="0"/>
                <a:ea typeface="Roboto Thin" pitchFamily="2" charset="0"/>
              </a:rPr>
              <a:t>Xestión</a:t>
            </a:r>
            <a:r>
              <a:rPr lang="es-ES" sz="18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1400" b="1" dirty="0">
                <a:latin typeface="Roboto Thin" pitchFamily="2" charset="0"/>
                <a:ea typeface="Roboto Thin" pitchFamily="2" charset="0"/>
              </a:rPr>
              <a:t>(re-verificación 2018/19) </a:t>
            </a:r>
            <a:br>
              <a:rPr lang="es-ES" sz="1400" b="1" dirty="0">
                <a:latin typeface="Roboto Thin" pitchFamily="2" charset="0"/>
                <a:ea typeface="Roboto Thin" pitchFamily="2" charset="0"/>
              </a:rPr>
            </a:br>
            <a:r>
              <a:rPr lang="es-ES" sz="1800" b="1" dirty="0">
                <a:latin typeface="Roboto Thin" pitchFamily="2" charset="0"/>
                <a:ea typeface="Roboto Thin" pitchFamily="2" charset="0"/>
              </a:rPr>
              <a:t>(</a:t>
            </a:r>
            <a:r>
              <a:rPr lang="es-ES" sz="1800" b="1" dirty="0" err="1">
                <a:latin typeface="Roboto Thin" pitchFamily="2" charset="0"/>
                <a:ea typeface="Roboto Thin" pitchFamily="2" charset="0"/>
              </a:rPr>
              <a:t>Pendente</a:t>
            </a:r>
            <a:r>
              <a:rPr lang="es-ES" sz="1800" b="1" dirty="0">
                <a:latin typeface="Roboto Thin" pitchFamily="2" charset="0"/>
                <a:ea typeface="Roboto Thin" pitchFamily="2" charset="0"/>
              </a:rPr>
              <a:t> informe ACSUG – IS enviado en </a:t>
            </a:r>
            <a:r>
              <a:rPr lang="es-ES" sz="1800" b="1" dirty="0" err="1">
                <a:latin typeface="Roboto Thin" pitchFamily="2" charset="0"/>
                <a:ea typeface="Roboto Thin" pitchFamily="2" charset="0"/>
              </a:rPr>
              <a:t>xullo</a:t>
            </a:r>
            <a:r>
              <a:rPr lang="es-ES" sz="1800" b="1" dirty="0">
                <a:latin typeface="Roboto Thin" pitchFamily="2" charset="0"/>
                <a:ea typeface="Roboto Thin" pitchFamily="2" charset="0"/>
              </a:rPr>
              <a:t> 2023) </a:t>
            </a:r>
          </a:p>
          <a:p>
            <a:pPr marL="1162050" indent="-179388" fontAlgn="base">
              <a:lnSpc>
                <a:spcPct val="100000"/>
              </a:lnSpc>
              <a:buNone/>
            </a:pPr>
            <a:r>
              <a:rPr lang="es-ES" sz="1800" b="1" dirty="0">
                <a:latin typeface="Roboto Thin" pitchFamily="2" charset="0"/>
                <a:ea typeface="Roboto Thin" pitchFamily="2" charset="0"/>
              </a:rPr>
              <a:t>- PD Protección do Patrimonio Cultural </a:t>
            </a:r>
            <a:r>
              <a:rPr lang="es-ES" sz="1400" b="1" dirty="0">
                <a:latin typeface="Roboto Thin" pitchFamily="2" charset="0"/>
                <a:ea typeface="Roboto Thin" pitchFamily="2" charset="0"/>
              </a:rPr>
              <a:t>(re-verificación 2019/20) </a:t>
            </a:r>
            <a:br>
              <a:rPr lang="es-ES" sz="1800" b="1" dirty="0">
                <a:latin typeface="Roboto Thin" pitchFamily="2" charset="0"/>
                <a:ea typeface="Roboto Thin" pitchFamily="2" charset="0"/>
              </a:rPr>
            </a:br>
            <a:r>
              <a:rPr lang="es-ES" sz="1800" b="1" dirty="0">
                <a:latin typeface="Roboto Thin" pitchFamily="2" charset="0"/>
                <a:ea typeface="Roboto Thin" pitchFamily="2" charset="0"/>
              </a:rPr>
              <a:t>(</a:t>
            </a:r>
            <a:r>
              <a:rPr lang="es-ES" sz="1800" b="1" dirty="0" err="1">
                <a:latin typeface="Roboto Thin" pitchFamily="2" charset="0"/>
                <a:ea typeface="Roboto Thin" pitchFamily="2" charset="0"/>
              </a:rPr>
              <a:t>Pendente</a:t>
            </a:r>
            <a:r>
              <a:rPr lang="es-ES" sz="1800" b="1" dirty="0">
                <a:latin typeface="Roboto Thin" pitchFamily="2" charset="0"/>
                <a:ea typeface="Roboto Thin" pitchFamily="2" charset="0"/>
              </a:rPr>
              <a:t> informe ACSUG – IS enviado en </a:t>
            </a:r>
            <a:r>
              <a:rPr lang="es-ES" sz="1800" b="1" dirty="0" err="1">
                <a:latin typeface="Roboto Thin" pitchFamily="2" charset="0"/>
                <a:ea typeface="Roboto Thin" pitchFamily="2" charset="0"/>
              </a:rPr>
              <a:t>maio</a:t>
            </a:r>
            <a:r>
              <a:rPr lang="es-ES" sz="1800" b="1" dirty="0">
                <a:latin typeface="Roboto Thin" pitchFamily="2" charset="0"/>
                <a:ea typeface="Roboto Thin" pitchFamily="2" charset="0"/>
              </a:rPr>
              <a:t> 23) </a:t>
            </a:r>
          </a:p>
          <a:p>
            <a:pPr marL="982663" indent="0" fontAlgn="base">
              <a:lnSpc>
                <a:spcPct val="100000"/>
              </a:lnSpc>
              <a:buNone/>
            </a:pPr>
            <a:endParaRPr lang="es-ES" sz="1000" b="1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2. 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1677791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2459" y="997304"/>
            <a:ext cx="11024500" cy="5375831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- Situación dos programas de calidade:</a:t>
            </a:r>
          </a:p>
          <a:p>
            <a:pPr marL="627063" indent="-95250" fontAlgn="base">
              <a:lnSpc>
                <a:spcPct val="100000"/>
              </a:lnSpc>
              <a:spcBef>
                <a:spcPts val="500"/>
              </a:spcBef>
            </a:pPr>
            <a:r>
              <a:rPr lang="es-ES" sz="2200" b="1" u="sng" dirty="0">
                <a:latin typeface="Roboto Thin" pitchFamily="2" charset="0"/>
                <a:ea typeface="Roboto Thin" pitchFamily="2" charset="0"/>
              </a:rPr>
              <a:t>Programación do </a:t>
            </a:r>
            <a:r>
              <a:rPr lang="es-ES" sz="2200" b="1" u="sng" dirty="0" err="1">
                <a:latin typeface="Roboto Thin" pitchFamily="2" charset="0"/>
                <a:ea typeface="Roboto Thin" pitchFamily="2" charset="0"/>
              </a:rPr>
              <a:t>seguimento</a:t>
            </a:r>
            <a:r>
              <a:rPr lang="es-ES" sz="2200" b="1" u="sng" dirty="0">
                <a:latin typeface="Roboto Thin" pitchFamily="2" charset="0"/>
                <a:ea typeface="Roboto Thin" pitchFamily="2" charset="0"/>
              </a:rPr>
              <a:t> e acreditación 2024</a:t>
            </a:r>
            <a:endParaRPr lang="es-ES" sz="2200" b="1" dirty="0">
              <a:latin typeface="Roboto Thin" pitchFamily="2" charset="0"/>
              <a:ea typeface="Roboto Thin" pitchFamily="2" charset="0"/>
            </a:endParaRPr>
          </a:p>
          <a:p>
            <a:pPr marL="627063" indent="-95250" fontAlgn="base">
              <a:lnSpc>
                <a:spcPct val="100000"/>
              </a:lnSpc>
              <a:spcBef>
                <a:spcPts val="500"/>
              </a:spcBef>
            </a:pP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982663" indent="0" fontAlgn="base">
              <a:lnSpc>
                <a:spcPct val="100000"/>
              </a:lnSpc>
              <a:spcBef>
                <a:spcPts val="500"/>
              </a:spcBef>
              <a:buNone/>
            </a:pPr>
            <a:r>
              <a:rPr lang="es-E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Acreditación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: PD Ciencias Mariñas,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Tecnoloxía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e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Xestión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(DOMAR) </a:t>
            </a:r>
            <a:r>
              <a:rPr lang="es-ES" sz="1400" b="1" dirty="0">
                <a:latin typeface="Roboto Thin" pitchFamily="2" charset="0"/>
                <a:ea typeface="Roboto Thin" pitchFamily="2" charset="0"/>
              </a:rPr>
              <a:t>(re-verificación 2018/19)</a:t>
            </a:r>
            <a:br>
              <a:rPr lang="es-ES" sz="2200" b="1" dirty="0">
                <a:latin typeface="Roboto Thin" pitchFamily="2" charset="0"/>
                <a:ea typeface="Roboto Thin" pitchFamily="2" charset="0"/>
              </a:rPr>
            </a:b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982663" indent="0" fontAlgn="base">
              <a:lnSpc>
                <a:spcPct val="100000"/>
              </a:lnSpc>
              <a:spcBef>
                <a:spcPts val="500"/>
              </a:spcBef>
              <a:buNone/>
            </a:pPr>
            <a:r>
              <a:rPr lang="es-ES" sz="22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Seguimento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: </a:t>
            </a:r>
          </a:p>
          <a:p>
            <a:pPr marL="2606675" indent="0" fontAlgn="base">
              <a:lnSpc>
                <a:spcPct val="100000"/>
              </a:lnSpc>
              <a:spcBef>
                <a:spcPts val="500"/>
              </a:spcBef>
              <a:buNone/>
            </a:pPr>
            <a:r>
              <a:rPr lang="es-ES" sz="1800" b="1" dirty="0">
                <a:latin typeface="Roboto Thin" pitchFamily="2" charset="0"/>
                <a:ea typeface="Roboto Thin" pitchFamily="2" charset="0"/>
              </a:rPr>
              <a:t>1º ciclo (tras implantación 2020/21):</a:t>
            </a:r>
          </a:p>
          <a:p>
            <a:pPr marL="2606675" indent="0" fontAlgn="base">
              <a:lnSpc>
                <a:spcPct val="100000"/>
              </a:lnSpc>
              <a:spcBef>
                <a:spcPts val="500"/>
              </a:spcBef>
              <a:buNone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PD Turismo (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UMA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)</a:t>
            </a:r>
            <a:endParaRPr lang="es-ES" sz="1800" b="1" dirty="0">
              <a:latin typeface="Roboto Thin" pitchFamily="2" charset="0"/>
              <a:ea typeface="Roboto Thin" pitchFamily="2" charset="0"/>
            </a:endParaRPr>
          </a:p>
          <a:p>
            <a:pPr marL="2606675" indent="0" fontAlgn="base">
              <a:lnSpc>
                <a:spcPct val="100000"/>
              </a:lnSpc>
              <a:spcBef>
                <a:spcPts val="500"/>
              </a:spcBef>
              <a:buNone/>
            </a:pPr>
            <a:endParaRPr lang="es-ES" sz="1000" b="1" dirty="0">
              <a:latin typeface="Roboto Thin" pitchFamily="2" charset="0"/>
              <a:ea typeface="Roboto Thin" pitchFamily="2" charset="0"/>
            </a:endParaRPr>
          </a:p>
          <a:p>
            <a:pPr marL="2606675" indent="0" fontAlgn="base">
              <a:lnSpc>
                <a:spcPct val="100000"/>
              </a:lnSpc>
              <a:spcBef>
                <a:spcPts val="500"/>
              </a:spcBef>
              <a:buNone/>
            </a:pPr>
            <a:r>
              <a:rPr lang="es-ES" sz="1800" b="1" dirty="0">
                <a:latin typeface="Roboto Thin" pitchFamily="2" charset="0"/>
                <a:ea typeface="Roboto Thin" pitchFamily="2" charset="0"/>
              </a:rPr>
              <a:t>2º ciclo (tras renovación da acreditación 2018/19): </a:t>
            </a:r>
            <a:br>
              <a:rPr lang="es-ES" sz="2200" b="1" dirty="0">
                <a:latin typeface="Roboto Thin" pitchFamily="2" charset="0"/>
                <a:ea typeface="Roboto Thin" pitchFamily="2" charset="0"/>
              </a:rPr>
            </a:br>
            <a:r>
              <a:rPr lang="es-ES" sz="2200" b="1" dirty="0">
                <a:latin typeface="Roboto Thin" pitchFamily="2" charset="0"/>
                <a:ea typeface="Roboto Thin" pitchFamily="2" charset="0"/>
              </a:rPr>
              <a:t>PD Ciencias da educación e do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comportamento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</a:t>
            </a:r>
            <a:br>
              <a:rPr lang="es-ES" sz="2200" b="1" dirty="0">
                <a:latin typeface="Roboto Thin" pitchFamily="2" charset="0"/>
                <a:ea typeface="Roboto Thin" pitchFamily="2" charset="0"/>
              </a:rPr>
            </a:br>
            <a:r>
              <a:rPr lang="es-ES" sz="2200" b="1" dirty="0">
                <a:latin typeface="Roboto Thin" pitchFamily="2" charset="0"/>
                <a:ea typeface="Roboto Thin" pitchFamily="2" charset="0"/>
              </a:rPr>
              <a:t>PD Educación, deporte e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saúde</a:t>
            </a:r>
            <a:br>
              <a:rPr lang="es-ES" sz="2200" b="1" dirty="0">
                <a:latin typeface="Roboto Thin" pitchFamily="2" charset="0"/>
                <a:ea typeface="Roboto Thin" pitchFamily="2" charset="0"/>
              </a:rPr>
            </a:br>
            <a:r>
              <a:rPr lang="es-ES" sz="2200" b="1" dirty="0">
                <a:latin typeface="Roboto Thin" pitchFamily="2" charset="0"/>
                <a:ea typeface="Roboto Thin" pitchFamily="2" charset="0"/>
              </a:rPr>
              <a:t>PD Ordenación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xurídica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do mercado</a:t>
            </a:r>
            <a:br>
              <a:rPr lang="es-ES" sz="2200" b="1" dirty="0">
                <a:latin typeface="Roboto Thin" pitchFamily="2" charset="0"/>
                <a:ea typeface="Roboto Thin" pitchFamily="2" charset="0"/>
              </a:rPr>
            </a:br>
            <a:r>
              <a:rPr lang="es-ES" sz="2200" b="1" dirty="0">
                <a:latin typeface="Roboto Thin" pitchFamily="2" charset="0"/>
                <a:ea typeface="Roboto Thin" pitchFamily="2" charset="0"/>
              </a:rPr>
              <a:t>PD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Tecnoloxías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da información e as comunicación</a:t>
            </a:r>
            <a:br>
              <a:rPr lang="es-ES" sz="2200" b="1" dirty="0">
                <a:latin typeface="Roboto Thin" pitchFamily="2" charset="0"/>
                <a:ea typeface="Roboto Thin" pitchFamily="2" charset="0"/>
              </a:rPr>
            </a:br>
            <a:endParaRPr lang="gl-ES" sz="2200" b="1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2. 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2135689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62701" y="1690481"/>
            <a:ext cx="10644016" cy="357020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Situación dos programas de calidade:</a:t>
            </a:r>
          </a:p>
          <a:p>
            <a:pPr marL="623888" indent="-85725" fontAlgn="base">
              <a:lnSpc>
                <a:spcPct val="100000"/>
              </a:lnSpc>
            </a:pPr>
            <a:r>
              <a:rPr lang="gl-ES" sz="2200" b="1" u="sng" dirty="0">
                <a:latin typeface="Roboto Thin" pitchFamily="2" charset="0"/>
                <a:ea typeface="Roboto Thin" pitchFamily="2" charset="0"/>
              </a:rPr>
              <a:t>SGC / AI</a:t>
            </a:r>
            <a:r>
              <a:rPr lang="gl-ES" sz="2200" b="1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444500" indent="-49213" fontAlgn="base">
              <a:lnSpc>
                <a:spcPct val="100000"/>
              </a:lnSpc>
            </a:pP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0" indent="723900" fontAlgn="base">
              <a:lnSpc>
                <a:spcPct val="100000"/>
              </a:lnSpc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- Situación: non hai avances protocolo de certificación do SGC REACU/ACSUG</a:t>
            </a:r>
          </a:p>
          <a:p>
            <a:pPr marL="0" indent="723900" fontAlgn="base">
              <a:lnSpc>
                <a:spcPct val="100000"/>
              </a:lnSpc>
              <a:buNone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- PM dos GT: as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accións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están en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execución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(informe na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vindeira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reunión)</a:t>
            </a: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0" indent="723900" fontAlgn="base">
              <a:lnSpc>
                <a:spcPct val="100000"/>
              </a:lnSpc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- Modificación do SGC: necesidade de cambios nalgúns dos procesos por 	adaptación ao RD 822/2021 e RD 573/2023 </a:t>
            </a:r>
            <a:r>
              <a:rPr lang="pt-BR" sz="2200" b="1" dirty="0">
                <a:latin typeface="Roboto Thin" pitchFamily="2" charset="0"/>
                <a:ea typeface="Roboto Thin" pitchFamily="2" charset="0"/>
              </a:rPr>
              <a:t>→</a:t>
            </a:r>
            <a:r>
              <a:rPr lang="gl-ES" sz="2200" b="1" dirty="0">
                <a:latin typeface="Roboto Thin" pitchFamily="2" charset="0"/>
                <a:ea typeface="Roboto Thin" pitchFamily="2" charset="0"/>
                <a:sym typeface="Wingdings" panose="05000000000000000000" pitchFamily="2" charset="2"/>
              </a:rPr>
              <a:t> Programación en 2 fases</a:t>
            </a: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0" indent="723900" fontAlgn="base">
              <a:lnSpc>
                <a:spcPct val="100000"/>
              </a:lnSpc>
              <a:buNone/>
            </a:pPr>
            <a:endParaRPr lang="gl-ES" sz="2200" b="1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2. 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16058810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62701" y="1471512"/>
            <a:ext cx="10644016" cy="403700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Situación dos programas de calidade:</a:t>
            </a:r>
          </a:p>
          <a:p>
            <a:pPr marL="623888" indent="-85725" fontAlgn="base">
              <a:lnSpc>
                <a:spcPct val="100000"/>
              </a:lnSpc>
            </a:pPr>
            <a:r>
              <a:rPr lang="gl-ES" sz="2200" b="1" u="sng" dirty="0">
                <a:latin typeface="Roboto Thin" pitchFamily="2" charset="0"/>
                <a:ea typeface="Roboto Thin" pitchFamily="2" charset="0"/>
              </a:rPr>
              <a:t>Medición da satisfacción</a:t>
            </a:r>
            <a:r>
              <a:rPr lang="gl-ES" sz="2200" b="1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444500" indent="-85725" fontAlgn="base">
              <a:lnSpc>
                <a:spcPct val="100000"/>
              </a:lnSpc>
            </a:pP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0" indent="723900" fontAlgn="base">
              <a:lnSpc>
                <a:spcPct val="100000"/>
              </a:lnSpc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- Estudantes (1º e 3º ano): informe de resultados 2022/23 en elaboración</a:t>
            </a:r>
          </a:p>
          <a:p>
            <a:pPr marL="0" indent="723900" fontAlgn="base">
              <a:lnSpc>
                <a:spcPct val="100000"/>
              </a:lnSpc>
              <a:buNone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- PDI: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xullo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2024 (período 2022/23 e 2023/24)</a:t>
            </a:r>
          </a:p>
          <a:p>
            <a:pPr marL="0" indent="723900" fontAlgn="base">
              <a:lnSpc>
                <a:spcPct val="100000"/>
              </a:lnSpc>
              <a:buNone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- PAS: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adiamento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dun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ano (concurso, cambios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nas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plataformas) </a:t>
            </a:r>
            <a:r>
              <a:rPr lang="pt-BR" sz="2200" b="1" dirty="0">
                <a:latin typeface="Roboto Thin" pitchFamily="2" charset="0"/>
                <a:ea typeface="Roboto Thin" pitchFamily="2" charset="0"/>
              </a:rPr>
              <a:t>→ </a:t>
            </a:r>
            <a:r>
              <a:rPr lang="gl-ES" sz="2200" b="1" dirty="0">
                <a:latin typeface="Roboto Thin" pitchFamily="2" charset="0"/>
                <a:ea typeface="Roboto Thin" pitchFamily="2" charset="0"/>
                <a:sym typeface="Wingdings" panose="05000000000000000000" pitchFamily="2" charset="2"/>
              </a:rPr>
              <a:t>maio 2024</a:t>
            </a: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0" indent="723900" fontAlgn="base">
              <a:lnSpc>
                <a:spcPct val="100000"/>
              </a:lnSpc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200" b="1" dirty="0" err="1">
                <a:latin typeface="Roboto Thin" pitchFamily="2" charset="0"/>
                <a:ea typeface="Roboto Thin" pitchFamily="2" charset="0"/>
              </a:rPr>
              <a:t>Egresados</a:t>
            </a:r>
            <a:r>
              <a:rPr lang="gl-ES" sz="2200" b="1" dirty="0">
                <a:latin typeface="Roboto Thin" pitchFamily="2" charset="0"/>
                <a:ea typeface="Roboto Thin" pitchFamily="2" charset="0"/>
              </a:rPr>
              <a:t> (+ inserción laboral): 1º informe do Observatorio sobre a promoción 	2020/21 en elaboración</a:t>
            </a:r>
          </a:p>
          <a:p>
            <a:pPr marL="0" indent="723900" fontAlgn="base">
              <a:lnSpc>
                <a:spcPct val="100000"/>
              </a:lnSpc>
              <a:buNone/>
            </a:pPr>
            <a:endParaRPr lang="gl-ES" sz="2200" b="1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2. 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39260997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62701" y="1900713"/>
            <a:ext cx="10644016" cy="3231654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Situación dos programas de calidade:</a:t>
            </a:r>
          </a:p>
          <a:p>
            <a:pPr marL="623888" indent="-85725" fontAlgn="base">
              <a:lnSpc>
                <a:spcPct val="100000"/>
              </a:lnSpc>
            </a:pPr>
            <a:r>
              <a:rPr lang="gl-ES" sz="2200" b="1" u="sng" dirty="0">
                <a:latin typeface="Roboto Thin" pitchFamily="2" charset="0"/>
                <a:ea typeface="Roboto Thin" pitchFamily="2" charset="0"/>
              </a:rPr>
              <a:t>HRS4R</a:t>
            </a:r>
            <a:r>
              <a:rPr lang="gl-ES" sz="2200" b="1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0" indent="723900" fontAlgn="base">
              <a:lnSpc>
                <a:spcPct val="100000"/>
              </a:lnSpc>
              <a:buNone/>
            </a:pP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0" indent="723900" fontAlgn="base">
              <a:lnSpc>
                <a:spcPct val="100000"/>
              </a:lnSpc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- Ciclo 2023/26: cambios nos estándares</a:t>
            </a:r>
          </a:p>
          <a:p>
            <a:pPr marL="0" indent="723900" fontAlgn="base">
              <a:lnSpc>
                <a:spcPct val="100000"/>
              </a:lnSpc>
              <a:buNone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- Presentación institucional 27/11/2023 a todos os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servizos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e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estruturas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de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I+D+i</a:t>
            </a:r>
            <a:endParaRPr lang="es-ES" sz="2200" b="1" dirty="0">
              <a:latin typeface="Roboto Thin" pitchFamily="2" charset="0"/>
              <a:ea typeface="Roboto Thin" pitchFamily="2" charset="0"/>
            </a:endParaRPr>
          </a:p>
          <a:p>
            <a:pPr marL="0" indent="723900" fontAlgn="base">
              <a:lnSpc>
                <a:spcPct val="100000"/>
              </a:lnSpc>
              <a:buNone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- Plan de acción en elaboración (gran impacto na EIDO + ciclo de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doutoramento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)</a:t>
            </a: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0" indent="723900" fontAlgn="base">
              <a:lnSpc>
                <a:spcPct val="100000"/>
              </a:lnSpc>
              <a:buNone/>
            </a:pPr>
            <a:endParaRPr lang="gl-ES" sz="2200" b="1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2. 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25791207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81EF9F2-748E-1EEC-ABCB-608DA1BDF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2961565" y="1824079"/>
            <a:ext cx="8740416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pt-BR" b="1" dirty="0" err="1">
                <a:latin typeface="Roboto Thin" pitchFamily="2" charset="0"/>
                <a:ea typeface="Roboto Thin" pitchFamily="2" charset="0"/>
              </a:rPr>
              <a:t>Aprobación</a:t>
            </a:r>
            <a:r>
              <a:rPr lang="pt-BR" b="1" dirty="0">
                <a:latin typeface="Roboto Thin" pitchFamily="2" charset="0"/>
                <a:ea typeface="Roboto Thin" pitchFamily="2" charset="0"/>
              </a:rPr>
              <a:t>, se procede, do informe do SGC previsto no RD 822/2021: Modelo e responsabilidade</a:t>
            </a:r>
          </a:p>
        </p:txBody>
      </p:sp>
    </p:spTree>
    <p:extLst>
      <p:ext uri="{BB962C8B-B14F-4D97-AF65-F5344CB8AC3E}">
        <p14:creationId xmlns:p14="http://schemas.microsoft.com/office/powerpoint/2010/main" val="81418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-11530"/>
            <a:ext cx="12069171" cy="763030"/>
          </a:xfrm>
          <a:prstGeom prst="rect">
            <a:avLst/>
          </a:prstGeom>
        </p:spPr>
        <p:txBody>
          <a:bodyPr/>
          <a:lstStyle/>
          <a:p>
            <a:pPr marL="355600" indent="-355600"/>
            <a:r>
              <a:rPr lang="es-ES" sz="3000" dirty="0">
                <a:solidFill>
                  <a:schemeClr val="bg1"/>
                </a:solidFill>
              </a:rPr>
              <a:t>3. </a:t>
            </a:r>
            <a:r>
              <a:rPr lang="pt-BR" sz="3000" dirty="0" err="1">
                <a:solidFill>
                  <a:schemeClr val="bg1"/>
                </a:solidFill>
              </a:rPr>
              <a:t>Aprobación</a:t>
            </a:r>
            <a:r>
              <a:rPr lang="pt-BR" sz="3000" dirty="0">
                <a:solidFill>
                  <a:schemeClr val="bg1"/>
                </a:solidFill>
              </a:rPr>
              <a:t>, se procede, do informe do SGC previsto no RD 822/2021: Modelo e responsabilidade</a:t>
            </a:r>
            <a:br>
              <a:rPr lang="pt-BR" sz="3000" dirty="0">
                <a:solidFill>
                  <a:schemeClr val="bg1"/>
                </a:solidFill>
              </a:rPr>
            </a:br>
            <a:endParaRPr lang="es-ES" sz="3000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4709" y="1076882"/>
            <a:ext cx="5760000" cy="9455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0709" y="2117971"/>
            <a:ext cx="6768000" cy="3799448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2800709" y="3562066"/>
            <a:ext cx="5428891" cy="259307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27228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62701" y="1656022"/>
            <a:ext cx="10644016" cy="344196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Proposta (Modificacións non substanciais)</a:t>
            </a:r>
          </a:p>
          <a:p>
            <a:pPr fontAlgn="base">
              <a:lnSpc>
                <a:spcPct val="100000"/>
              </a:lnSpc>
              <a:buFontTx/>
              <a:buChar char="-"/>
            </a:pP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0" indent="0" fontAlgn="base">
              <a:lnSpc>
                <a:spcPct val="100000"/>
              </a:lnSpc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	</a:t>
            </a:r>
            <a:r>
              <a:rPr lang="gl-ES" sz="2200" b="1" u="sng" dirty="0">
                <a:latin typeface="Roboto Thin" pitchFamily="2" charset="0"/>
                <a:ea typeface="Roboto Thin" pitchFamily="2" charset="0"/>
              </a:rPr>
              <a:t>Responsabilidade</a:t>
            </a:r>
            <a:r>
              <a:rPr lang="gl-ES" sz="2200" b="1" dirty="0">
                <a:latin typeface="Roboto Thin" pitchFamily="2" charset="0"/>
                <a:ea typeface="Roboto Thin" pitchFamily="2" charset="0"/>
              </a:rPr>
              <a:t>: Comisión de Calidade da EIDO </a:t>
            </a:r>
          </a:p>
          <a:p>
            <a:pPr marL="896938" indent="0" fontAlgn="base">
              <a:lnSpc>
                <a:spcPct val="100000"/>
              </a:lnSpc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	(órgano colexiado que integra a representación dos distintos grupos de interese na xestión de calidade da EIDO -Manual de Calidade da EIDO-)</a:t>
            </a:r>
          </a:p>
          <a:p>
            <a:pPr marL="0" indent="0" fontAlgn="base">
              <a:lnSpc>
                <a:spcPct val="100000"/>
              </a:lnSpc>
              <a:buNone/>
            </a:pP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0" indent="0" fontAlgn="base">
              <a:lnSpc>
                <a:spcPct val="100000"/>
              </a:lnSpc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	</a:t>
            </a:r>
            <a:r>
              <a:rPr lang="gl-ES" sz="2200" b="1" u="sng" dirty="0">
                <a:latin typeface="Roboto Thin" pitchFamily="2" charset="0"/>
                <a:ea typeface="Roboto Thin" pitchFamily="2" charset="0"/>
              </a:rPr>
              <a:t>Modelo</a:t>
            </a:r>
            <a:r>
              <a:rPr lang="gl-ES" sz="2200" b="1" dirty="0">
                <a:latin typeface="Roboto Thin" pitchFamily="2" charset="0"/>
                <a:ea typeface="Roboto Thin" pitchFamily="2" charset="0"/>
              </a:rPr>
              <a:t>: Non elaborar un modelo (formato) específico </a:t>
            </a:r>
            <a:r>
              <a:rPr lang="pt-BR" sz="2200" b="1" dirty="0">
                <a:latin typeface="Roboto Thin" pitchFamily="2" charset="0"/>
                <a:ea typeface="Roboto Thin" pitchFamily="2" charset="0"/>
              </a:rPr>
              <a:t>→</a:t>
            </a:r>
            <a:r>
              <a:rPr lang="gl-ES" sz="2200" b="1" dirty="0">
                <a:latin typeface="Roboto Thin" pitchFamily="2" charset="0"/>
                <a:ea typeface="Roboto Thin" pitchFamily="2" charset="0"/>
                <a:sym typeface="Wingdings" panose="05000000000000000000" pitchFamily="2" charset="2"/>
              </a:rPr>
              <a:t> empregar o informe 	que se obtén dos acordos da comisión de calidade como </a:t>
            </a:r>
            <a:r>
              <a:rPr lang="gl-ES" sz="2200" b="1" i="1" dirty="0">
                <a:latin typeface="Roboto Thin" pitchFamily="2" charset="0"/>
                <a:ea typeface="Roboto Thin" pitchFamily="2" charset="0"/>
              </a:rPr>
              <a:t>Informe do SGC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-11530"/>
            <a:ext cx="12069171" cy="763030"/>
          </a:xfrm>
          <a:prstGeom prst="rect">
            <a:avLst/>
          </a:prstGeom>
        </p:spPr>
        <p:txBody>
          <a:bodyPr/>
          <a:lstStyle/>
          <a:p>
            <a:pPr marL="355600" indent="-355600"/>
            <a:r>
              <a:rPr lang="es-ES" sz="3000" dirty="0">
                <a:solidFill>
                  <a:schemeClr val="bg1"/>
                </a:solidFill>
              </a:rPr>
              <a:t>3. </a:t>
            </a:r>
            <a:r>
              <a:rPr lang="pt-BR" sz="3000" dirty="0" err="1">
                <a:solidFill>
                  <a:schemeClr val="bg1"/>
                </a:solidFill>
              </a:rPr>
              <a:t>Aprobación</a:t>
            </a:r>
            <a:r>
              <a:rPr lang="pt-BR" sz="3000" dirty="0">
                <a:solidFill>
                  <a:schemeClr val="bg1"/>
                </a:solidFill>
              </a:rPr>
              <a:t>, se procede, do informe do SGC previsto no RD 822/2021: Modelo e responsabilidade</a:t>
            </a:r>
            <a:br>
              <a:rPr lang="pt-BR" sz="3000" dirty="0">
                <a:solidFill>
                  <a:schemeClr val="bg1"/>
                </a:solidFill>
              </a:rPr>
            </a:br>
            <a:endParaRPr lang="es-ES"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382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58496" y="1368305"/>
            <a:ext cx="8481806" cy="4426853"/>
          </a:xfrm>
          <a:prstGeom prst="rect">
            <a:avLst/>
          </a:prstGeom>
        </p:spPr>
        <p:txBody>
          <a:bodyPr anchor="b">
            <a:spAutoFit/>
          </a:bodyPr>
          <a:lstStyle/>
          <a:p>
            <a:pPr marL="457200" indent="-457200" fontAlgn="base">
              <a:lnSpc>
                <a:spcPct val="100000"/>
              </a:lnSpc>
              <a:buFont typeface="+mj-lt"/>
              <a:buAutoNum type="arabicPeriod"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Aprobación, se procede, da acta da sesión anterior</a:t>
            </a:r>
          </a:p>
          <a:p>
            <a:pPr marL="457200" indent="-457200" fontAlgn="base">
              <a:lnSpc>
                <a:spcPct val="100000"/>
              </a:lnSpc>
              <a:buFont typeface="+mj-lt"/>
              <a:buAutoNum type="arabicPeriod"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Informe da presidencia</a:t>
            </a:r>
          </a:p>
          <a:p>
            <a:pPr marL="457200" indent="-457200" fontAlgn="base">
              <a:lnSpc>
                <a:spcPct val="100000"/>
              </a:lnSpc>
              <a:buFont typeface="+mj-lt"/>
              <a:buAutoNum type="arabicPeriod"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Aprobación, se procede, do informe do SGC previsto no RD 822/2021: Modelo 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responsabilidade</a:t>
            </a:r>
            <a:endParaRPr lang="es-ES" sz="2400" b="1" dirty="0">
              <a:latin typeface="Roboto Thin" pitchFamily="2" charset="0"/>
              <a:ea typeface="Roboto Thin" pitchFamily="2" charset="0"/>
            </a:endParaRPr>
          </a:p>
          <a:p>
            <a:pPr marL="457200" indent="-457200" fontAlgn="base">
              <a:lnSpc>
                <a:spcPct val="100000"/>
              </a:lnSpc>
              <a:buFont typeface="+mj-lt"/>
              <a:buAutoNum type="arabicPeriod"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Aprobación, se procede, da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metodoloxía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para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modificacións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non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substanciais</a:t>
            </a:r>
            <a:endParaRPr lang="es-ES" sz="2400" b="1" dirty="0">
              <a:latin typeface="Roboto Thin" pitchFamily="2" charset="0"/>
              <a:ea typeface="Roboto Thin" pitchFamily="2" charset="0"/>
            </a:endParaRPr>
          </a:p>
          <a:p>
            <a:pPr marL="457200" indent="-457200" fontAlgn="base">
              <a:lnSpc>
                <a:spcPct val="100000"/>
              </a:lnSpc>
              <a:buFont typeface="+mj-lt"/>
              <a:buAutoNum type="arabicPeriod"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Aprobación, se procede, das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declaracións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de interese (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verificacións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,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modificacións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substanciais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/non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substanciais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)</a:t>
            </a:r>
          </a:p>
          <a:p>
            <a:pPr marL="457200" indent="-457200" fontAlgn="base">
              <a:lnSpc>
                <a:spcPct val="100000"/>
              </a:lnSpc>
              <a:buFont typeface="+mj-lt"/>
              <a:buAutoNum type="arabicPeriod"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Rolda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aberta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intervencións</a:t>
            </a:r>
            <a:endParaRPr lang="es-ES" sz="2400" b="1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1617" y="138598"/>
            <a:ext cx="8692738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Orden do día</a:t>
            </a:r>
          </a:p>
        </p:txBody>
      </p:sp>
    </p:spTree>
    <p:extLst>
      <p:ext uri="{BB962C8B-B14F-4D97-AF65-F5344CB8AC3E}">
        <p14:creationId xmlns:p14="http://schemas.microsoft.com/office/powerpoint/2010/main" val="2158378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E4897A-127E-2095-CA09-FD3528ADA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2159000" cy="3073400"/>
          </a:xfrm>
          <a:prstGeom prst="rect">
            <a:avLst/>
          </a:prstGeom>
        </p:spPr>
      </p:pic>
      <p:sp>
        <p:nvSpPr>
          <p:cNvPr id="6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es-ES" b="1" dirty="0">
                <a:latin typeface="Roboto Thin" pitchFamily="2" charset="0"/>
                <a:ea typeface="Roboto Thin" pitchFamily="2" charset="0"/>
              </a:rPr>
              <a:t>Aprobación, se procede, da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metodoloxía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para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modificacións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non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substanciais</a:t>
            </a:r>
            <a:endParaRPr lang="es-ES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1283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-11530"/>
            <a:ext cx="12069171" cy="763030"/>
          </a:xfrm>
          <a:prstGeom prst="rect">
            <a:avLst/>
          </a:prstGeom>
        </p:spPr>
        <p:txBody>
          <a:bodyPr/>
          <a:lstStyle/>
          <a:p>
            <a:pPr marL="355600" indent="-355600"/>
            <a:r>
              <a:rPr lang="es-ES" sz="3000" dirty="0">
                <a:solidFill>
                  <a:schemeClr val="bg1"/>
                </a:solidFill>
              </a:rPr>
              <a:t>4. </a:t>
            </a:r>
            <a:r>
              <a:rPr lang="pt-BR" sz="3000" dirty="0" err="1">
                <a:solidFill>
                  <a:schemeClr val="bg1"/>
                </a:solidFill>
              </a:rPr>
              <a:t>Aprobación</a:t>
            </a:r>
            <a:r>
              <a:rPr lang="pt-BR" sz="3000" dirty="0">
                <a:solidFill>
                  <a:schemeClr val="bg1"/>
                </a:solidFill>
              </a:rPr>
              <a:t>, se procede, da </a:t>
            </a:r>
            <a:r>
              <a:rPr lang="pt-BR" sz="3000" dirty="0" err="1">
                <a:solidFill>
                  <a:schemeClr val="bg1"/>
                </a:solidFill>
              </a:rPr>
              <a:t>metodoloxía</a:t>
            </a:r>
            <a:r>
              <a:rPr lang="pt-BR" sz="3000" dirty="0">
                <a:solidFill>
                  <a:schemeClr val="bg1"/>
                </a:solidFill>
              </a:rPr>
              <a:t> para </a:t>
            </a:r>
            <a:r>
              <a:rPr lang="pt-BR" sz="3000" dirty="0" err="1">
                <a:solidFill>
                  <a:schemeClr val="bg1"/>
                </a:solidFill>
              </a:rPr>
              <a:t>modificacións</a:t>
            </a:r>
            <a:r>
              <a:rPr lang="pt-BR" sz="3000" dirty="0">
                <a:solidFill>
                  <a:schemeClr val="bg1"/>
                </a:solidFill>
              </a:rPr>
              <a:t> non substanciais</a:t>
            </a:r>
            <a:br>
              <a:rPr lang="pt-BR" sz="3000" dirty="0">
                <a:solidFill>
                  <a:schemeClr val="bg1"/>
                </a:solidFill>
              </a:rPr>
            </a:br>
            <a:endParaRPr lang="es-ES" sz="3000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19" y="2252742"/>
            <a:ext cx="11043780" cy="370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6569" y="942241"/>
            <a:ext cx="5356280" cy="11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4666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62701" y="1140157"/>
            <a:ext cx="10644016" cy="1236236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Proposta:</a:t>
            </a:r>
          </a:p>
          <a:p>
            <a:pPr marL="1435100" indent="0" fontAlgn="base">
              <a:lnSpc>
                <a:spcPct val="100000"/>
              </a:lnSpc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Manter a Declaración de Interese (DI) e </a:t>
            </a:r>
            <a:r>
              <a:rPr lang="gl-ES" sz="2200" b="1" dirty="0" err="1">
                <a:latin typeface="Roboto Thin" pitchFamily="2" charset="0"/>
                <a:ea typeface="Roboto Thin" pitchFamily="2" charset="0"/>
              </a:rPr>
              <a:t>adxuntar</a:t>
            </a:r>
            <a:r>
              <a:rPr lang="gl-ES" sz="2200" b="1" dirty="0">
                <a:latin typeface="Roboto Thin" pitchFamily="2" charset="0"/>
                <a:ea typeface="Roboto Thin" pitchFamily="2" charset="0"/>
              </a:rPr>
              <a:t> o Anexo I ao protocolo de modificacións de ACSUG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233" y="2576139"/>
            <a:ext cx="5093476" cy="342623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4029" y="3169833"/>
            <a:ext cx="5002688" cy="1944000"/>
          </a:xfrm>
          <a:prstGeom prst="rect">
            <a:avLst/>
          </a:prstGeom>
        </p:spPr>
      </p:pic>
      <p:sp>
        <p:nvSpPr>
          <p:cNvPr id="7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 txBox="1">
            <a:spLocks/>
          </p:cNvSpPr>
          <p:nvPr/>
        </p:nvSpPr>
        <p:spPr>
          <a:xfrm>
            <a:off x="150124" y="-11530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355600" indent="-355600"/>
            <a:r>
              <a:rPr lang="es-ES" sz="3000">
                <a:solidFill>
                  <a:schemeClr val="bg1"/>
                </a:solidFill>
              </a:rPr>
              <a:t>4. </a:t>
            </a:r>
            <a:r>
              <a:rPr lang="pt-BR" sz="3000">
                <a:solidFill>
                  <a:schemeClr val="bg1"/>
                </a:solidFill>
              </a:rPr>
              <a:t>Aprobación, se procede, da metodoloxía para modificacións non substanciais</a:t>
            </a:r>
            <a:br>
              <a:rPr lang="pt-BR" sz="3000">
                <a:solidFill>
                  <a:schemeClr val="bg1"/>
                </a:solidFill>
              </a:rPr>
            </a:br>
            <a:endParaRPr lang="es-ES"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4767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-11530"/>
            <a:ext cx="12069171" cy="763030"/>
          </a:xfrm>
          <a:prstGeom prst="rect">
            <a:avLst/>
          </a:prstGeom>
        </p:spPr>
        <p:txBody>
          <a:bodyPr/>
          <a:lstStyle/>
          <a:p>
            <a:pPr marL="355600" indent="-355600"/>
            <a:r>
              <a:rPr lang="es-ES" sz="3000" dirty="0">
                <a:solidFill>
                  <a:schemeClr val="bg1"/>
                </a:solidFill>
              </a:rPr>
              <a:t>4. </a:t>
            </a:r>
            <a:r>
              <a:rPr lang="pt-BR" sz="3000" dirty="0" err="1">
                <a:solidFill>
                  <a:schemeClr val="bg1"/>
                </a:solidFill>
              </a:rPr>
              <a:t>Aprobación</a:t>
            </a:r>
            <a:r>
              <a:rPr lang="pt-BR" sz="3000" dirty="0">
                <a:solidFill>
                  <a:schemeClr val="bg1"/>
                </a:solidFill>
              </a:rPr>
              <a:t>, se procede, da </a:t>
            </a:r>
            <a:r>
              <a:rPr lang="pt-BR" sz="3000" dirty="0" err="1">
                <a:solidFill>
                  <a:schemeClr val="bg1"/>
                </a:solidFill>
              </a:rPr>
              <a:t>metodoloxía</a:t>
            </a:r>
            <a:r>
              <a:rPr lang="pt-BR" sz="3000" dirty="0">
                <a:solidFill>
                  <a:schemeClr val="bg1"/>
                </a:solidFill>
              </a:rPr>
              <a:t> para </a:t>
            </a:r>
            <a:r>
              <a:rPr lang="pt-BR" sz="3000" dirty="0" err="1">
                <a:solidFill>
                  <a:schemeClr val="bg1"/>
                </a:solidFill>
              </a:rPr>
              <a:t>modificacións</a:t>
            </a:r>
            <a:r>
              <a:rPr lang="pt-BR" sz="3000" dirty="0">
                <a:solidFill>
                  <a:schemeClr val="bg1"/>
                </a:solidFill>
              </a:rPr>
              <a:t> non substanciais</a:t>
            </a:r>
            <a:br>
              <a:rPr lang="pt-BR" sz="3000" dirty="0">
                <a:solidFill>
                  <a:schemeClr val="bg1"/>
                </a:solidFill>
              </a:rPr>
            </a:br>
            <a:endParaRPr lang="es-ES" sz="3000" dirty="0">
              <a:solidFill>
                <a:schemeClr val="bg1"/>
              </a:solidFill>
            </a:endParaRPr>
          </a:p>
        </p:txBody>
      </p:sp>
      <p:sp>
        <p:nvSpPr>
          <p:cNvPr id="5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 txBox="1">
            <a:spLocks/>
          </p:cNvSpPr>
          <p:nvPr/>
        </p:nvSpPr>
        <p:spPr>
          <a:xfrm>
            <a:off x="1069735" y="1016470"/>
            <a:ext cx="10644016" cy="4970591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- Proposta:</a:t>
            </a:r>
          </a:p>
          <a:p>
            <a:pPr marL="0" indent="1433513" fontAlgn="base">
              <a:lnSpc>
                <a:spcPct val="100000"/>
              </a:lnSpc>
              <a:buNone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Aprobación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polas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CAPD das DI e do Anexo I – ACSUG</a:t>
            </a:r>
          </a:p>
          <a:p>
            <a:pPr marL="0" indent="1433513" fontAlgn="base">
              <a:lnSpc>
                <a:spcPct val="100000"/>
              </a:lnSpc>
              <a:buNone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Exposición pública</a:t>
            </a:r>
          </a:p>
          <a:p>
            <a:pPr marL="0" indent="1433513" fontAlgn="base">
              <a:lnSpc>
                <a:spcPct val="100000"/>
              </a:lnSpc>
              <a:buNone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Validación/Informe favorable da Comisión de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Calidade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da EIDO</a:t>
            </a:r>
          </a:p>
          <a:p>
            <a:pPr marL="0" indent="1433513" fontAlgn="base">
              <a:lnSpc>
                <a:spcPct val="100000"/>
              </a:lnSpc>
              <a:buNone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	(non precisa a aprobación da EIDO por ter a Comisión de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Calidade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as 		competencias delegadas para as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modificacións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dos PD)</a:t>
            </a:r>
          </a:p>
          <a:p>
            <a:pPr marL="0" indent="1433513" fontAlgn="base">
              <a:lnSpc>
                <a:spcPct val="100000"/>
              </a:lnSpc>
              <a:buNone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Aprobación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Consello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de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Goberno</a:t>
            </a:r>
            <a:endParaRPr lang="es-ES" sz="2200" b="1" dirty="0">
              <a:latin typeface="Roboto Thin" pitchFamily="2" charset="0"/>
              <a:ea typeface="Roboto Thin" pitchFamily="2" charset="0"/>
            </a:endParaRPr>
          </a:p>
          <a:p>
            <a:pPr marL="0" indent="1433513" fontAlgn="base">
              <a:lnSpc>
                <a:spcPct val="100000"/>
              </a:lnSpc>
              <a:buNone/>
            </a:pPr>
            <a:endParaRPr lang="es-ES" sz="2200" b="1" dirty="0">
              <a:latin typeface="Roboto Thin" pitchFamily="2" charset="0"/>
              <a:ea typeface="Roboto Thin" pitchFamily="2" charset="0"/>
            </a:endParaRPr>
          </a:p>
          <a:p>
            <a:pPr marL="0" indent="0" fontAlgn="base">
              <a:lnSpc>
                <a:spcPct val="100000"/>
              </a:lnSpc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Ademais:</a:t>
            </a:r>
          </a:p>
          <a:p>
            <a:pPr marL="0" indent="1433513" fontAlgn="base">
              <a:lnSpc>
                <a:spcPct val="100000"/>
              </a:lnSpc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Actualizar o calendario de titulacións do vindeiro curso </a:t>
            </a:r>
          </a:p>
          <a:p>
            <a:pPr marL="0" indent="1433513" fontAlgn="base">
              <a:lnSpc>
                <a:spcPct val="100000"/>
              </a:lnSpc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Actualizar procesos no SGC</a:t>
            </a:r>
          </a:p>
        </p:txBody>
      </p:sp>
    </p:spTree>
    <p:extLst>
      <p:ext uri="{BB962C8B-B14F-4D97-AF65-F5344CB8AC3E}">
        <p14:creationId xmlns:p14="http://schemas.microsoft.com/office/powerpoint/2010/main" val="488327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6859921-D0D4-E447-B81A-4DB4415A2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41500" cy="3073400"/>
          </a:xfrm>
          <a:prstGeom prst="rect">
            <a:avLst/>
          </a:prstGeom>
        </p:spPr>
      </p:pic>
      <p:sp>
        <p:nvSpPr>
          <p:cNvPr id="6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es-ES" b="1" dirty="0">
                <a:latin typeface="Roboto Thin" pitchFamily="2" charset="0"/>
                <a:ea typeface="Roboto Thin" pitchFamily="2" charset="0"/>
              </a:rPr>
              <a:t>Aprobación, se procede, das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declaracións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de interese (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verificacións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,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modificacións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substanciais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/non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substanciais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80153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-11530"/>
            <a:ext cx="12069171" cy="763030"/>
          </a:xfrm>
          <a:prstGeom prst="rect">
            <a:avLst/>
          </a:prstGeom>
        </p:spPr>
        <p:txBody>
          <a:bodyPr/>
          <a:lstStyle/>
          <a:p>
            <a:pPr marL="355600" indent="-355600"/>
            <a:r>
              <a:rPr lang="es-ES" sz="3000" dirty="0">
                <a:solidFill>
                  <a:schemeClr val="bg1"/>
                </a:solidFill>
              </a:rPr>
              <a:t>5. </a:t>
            </a:r>
            <a:r>
              <a:rPr lang="pt-BR" sz="3000" dirty="0" err="1">
                <a:solidFill>
                  <a:schemeClr val="bg1"/>
                </a:solidFill>
              </a:rPr>
              <a:t>Aprobación</a:t>
            </a:r>
            <a:r>
              <a:rPr lang="pt-BR" sz="3000" dirty="0">
                <a:solidFill>
                  <a:schemeClr val="bg1"/>
                </a:solidFill>
              </a:rPr>
              <a:t>, se procede, das </a:t>
            </a:r>
            <a:r>
              <a:rPr lang="pt-BR" sz="3000" dirty="0" err="1">
                <a:solidFill>
                  <a:schemeClr val="bg1"/>
                </a:solidFill>
              </a:rPr>
              <a:t>declaracións</a:t>
            </a:r>
            <a:r>
              <a:rPr lang="pt-BR" sz="3000" dirty="0">
                <a:solidFill>
                  <a:schemeClr val="bg1"/>
                </a:solidFill>
              </a:rPr>
              <a:t> de </a:t>
            </a:r>
            <a:r>
              <a:rPr lang="pt-BR" sz="3000" dirty="0" err="1">
                <a:solidFill>
                  <a:schemeClr val="bg1"/>
                </a:solidFill>
              </a:rPr>
              <a:t>interese</a:t>
            </a:r>
            <a:r>
              <a:rPr lang="pt-BR" sz="3000" dirty="0">
                <a:solidFill>
                  <a:schemeClr val="bg1"/>
                </a:solidFill>
              </a:rPr>
              <a:t> (</a:t>
            </a:r>
            <a:r>
              <a:rPr lang="pt-BR" sz="3000" dirty="0" err="1">
                <a:solidFill>
                  <a:schemeClr val="bg1"/>
                </a:solidFill>
              </a:rPr>
              <a:t>verificacións</a:t>
            </a:r>
            <a:r>
              <a:rPr lang="pt-BR" sz="3000" dirty="0">
                <a:solidFill>
                  <a:schemeClr val="bg1"/>
                </a:solidFill>
              </a:rPr>
              <a:t>, </a:t>
            </a:r>
            <a:r>
              <a:rPr lang="pt-BR" sz="3000" dirty="0" err="1">
                <a:solidFill>
                  <a:schemeClr val="bg1"/>
                </a:solidFill>
              </a:rPr>
              <a:t>modificacións</a:t>
            </a:r>
            <a:r>
              <a:rPr lang="pt-BR" sz="3000" dirty="0">
                <a:solidFill>
                  <a:schemeClr val="bg1"/>
                </a:solidFill>
              </a:rPr>
              <a:t> substanciais/non substanciais)</a:t>
            </a:r>
            <a:br>
              <a:rPr lang="pt-BR" sz="3000" dirty="0">
                <a:solidFill>
                  <a:schemeClr val="bg1"/>
                </a:solidFill>
              </a:rPr>
            </a:br>
            <a:br>
              <a:rPr lang="pt-BR" sz="3000" dirty="0">
                <a:solidFill>
                  <a:schemeClr val="bg1"/>
                </a:solidFill>
              </a:rPr>
            </a:br>
            <a:endParaRPr lang="es-ES" sz="3000" dirty="0">
              <a:solidFill>
                <a:schemeClr val="bg1"/>
              </a:solidFill>
            </a:endParaRPr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 txBox="1">
            <a:spLocks/>
          </p:cNvSpPr>
          <p:nvPr/>
        </p:nvSpPr>
        <p:spPr>
          <a:xfrm>
            <a:off x="862701" y="1924061"/>
            <a:ext cx="10644016" cy="2764859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200" b="1" u="sng" dirty="0">
                <a:latin typeface="Roboto Thin" pitchFamily="2" charset="0"/>
                <a:ea typeface="Roboto Thin" pitchFamily="2" charset="0"/>
              </a:rPr>
              <a:t>Verificación</a:t>
            </a:r>
            <a:r>
              <a:rPr lang="gl-ES" sz="2200" b="1" dirty="0">
                <a:latin typeface="Roboto Thin" pitchFamily="2" charset="0"/>
                <a:ea typeface="Roboto Thin" pitchFamily="2" charset="0"/>
              </a:rPr>
              <a:t>: Propostas de novos PD para implantar no 2025/26</a:t>
            </a:r>
          </a:p>
          <a:p>
            <a:pPr marL="627063" indent="-95250" fontAlgn="base">
              <a:lnSpc>
                <a:spcPct val="100000"/>
              </a:lnSpc>
            </a:pP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982663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PD en Ciencias da Saúde</a:t>
            </a:r>
          </a:p>
          <a:p>
            <a:pPr marL="982663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982663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(Impulsado pola Facultade de Fisioterapia. Tentará incorporar Enfermería)</a:t>
            </a:r>
            <a:endParaRPr lang="es-ES" sz="2200" b="1" dirty="0">
              <a:latin typeface="Roboto Thin" pitchFamily="2" charset="0"/>
              <a:ea typeface="Roboto Thin" pitchFamily="2" charset="0"/>
            </a:endParaRPr>
          </a:p>
          <a:p>
            <a:pPr marL="982663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endParaRPr lang="pt-BR" sz="2200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7029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-11530"/>
            <a:ext cx="12069171" cy="763030"/>
          </a:xfrm>
          <a:prstGeom prst="rect">
            <a:avLst/>
          </a:prstGeom>
        </p:spPr>
        <p:txBody>
          <a:bodyPr/>
          <a:lstStyle/>
          <a:p>
            <a:pPr marL="355600" indent="-355600"/>
            <a:r>
              <a:rPr lang="es-ES" sz="3000" dirty="0">
                <a:solidFill>
                  <a:schemeClr val="bg1"/>
                </a:solidFill>
              </a:rPr>
              <a:t>5. </a:t>
            </a:r>
            <a:r>
              <a:rPr lang="pt-BR" sz="3000" dirty="0" err="1">
                <a:solidFill>
                  <a:schemeClr val="bg1"/>
                </a:solidFill>
              </a:rPr>
              <a:t>Aprobación</a:t>
            </a:r>
            <a:r>
              <a:rPr lang="pt-BR" sz="3000" dirty="0">
                <a:solidFill>
                  <a:schemeClr val="bg1"/>
                </a:solidFill>
              </a:rPr>
              <a:t>, se procede, das </a:t>
            </a:r>
            <a:r>
              <a:rPr lang="pt-BR" sz="3000" dirty="0" err="1">
                <a:solidFill>
                  <a:schemeClr val="bg1"/>
                </a:solidFill>
              </a:rPr>
              <a:t>declaracións</a:t>
            </a:r>
            <a:r>
              <a:rPr lang="pt-BR" sz="3000" dirty="0">
                <a:solidFill>
                  <a:schemeClr val="bg1"/>
                </a:solidFill>
              </a:rPr>
              <a:t> de </a:t>
            </a:r>
            <a:r>
              <a:rPr lang="pt-BR" sz="3000" dirty="0" err="1">
                <a:solidFill>
                  <a:schemeClr val="bg1"/>
                </a:solidFill>
              </a:rPr>
              <a:t>interese</a:t>
            </a:r>
            <a:r>
              <a:rPr lang="pt-BR" sz="3000" dirty="0">
                <a:solidFill>
                  <a:schemeClr val="bg1"/>
                </a:solidFill>
              </a:rPr>
              <a:t> (</a:t>
            </a:r>
            <a:r>
              <a:rPr lang="pt-BR" sz="3000" dirty="0" err="1">
                <a:solidFill>
                  <a:schemeClr val="bg1"/>
                </a:solidFill>
              </a:rPr>
              <a:t>verificacións</a:t>
            </a:r>
            <a:r>
              <a:rPr lang="pt-BR" sz="3000" dirty="0">
                <a:solidFill>
                  <a:schemeClr val="bg1"/>
                </a:solidFill>
              </a:rPr>
              <a:t>, </a:t>
            </a:r>
            <a:r>
              <a:rPr lang="pt-BR" sz="3000" dirty="0" err="1">
                <a:solidFill>
                  <a:schemeClr val="bg1"/>
                </a:solidFill>
              </a:rPr>
              <a:t>modificacións</a:t>
            </a:r>
            <a:r>
              <a:rPr lang="pt-BR" sz="3000" dirty="0">
                <a:solidFill>
                  <a:schemeClr val="bg1"/>
                </a:solidFill>
              </a:rPr>
              <a:t> substanciais/non substanciais)</a:t>
            </a:r>
            <a:br>
              <a:rPr lang="pt-BR" sz="3000" dirty="0">
                <a:solidFill>
                  <a:schemeClr val="bg1"/>
                </a:solidFill>
              </a:rPr>
            </a:br>
            <a:br>
              <a:rPr lang="pt-BR" sz="3000" dirty="0">
                <a:solidFill>
                  <a:schemeClr val="bg1"/>
                </a:solidFill>
              </a:rPr>
            </a:br>
            <a:endParaRPr lang="es-ES" sz="3000" dirty="0">
              <a:solidFill>
                <a:schemeClr val="bg1"/>
              </a:solidFill>
            </a:endParaRPr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 txBox="1">
            <a:spLocks/>
          </p:cNvSpPr>
          <p:nvPr/>
        </p:nvSpPr>
        <p:spPr>
          <a:xfrm>
            <a:off x="862701" y="1713747"/>
            <a:ext cx="10644016" cy="2975173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200" b="1" u="sng" dirty="0">
                <a:latin typeface="Roboto Thin" pitchFamily="2" charset="0"/>
                <a:ea typeface="Roboto Thin" pitchFamily="2" charset="0"/>
              </a:rPr>
              <a:t>Modificacións substancias</a:t>
            </a:r>
            <a:r>
              <a:rPr lang="gl-ES" sz="2200" b="1" dirty="0">
                <a:latin typeface="Roboto Thin" pitchFamily="2" charset="0"/>
                <a:ea typeface="Roboto Thin" pitchFamily="2" charset="0"/>
              </a:rPr>
              <a:t>: Modificacións de PD para implantar no 2025/26</a:t>
            </a:r>
          </a:p>
          <a:p>
            <a:pPr marL="627063" indent="-95250" fontAlgn="base">
              <a:lnSpc>
                <a:spcPct val="100000"/>
              </a:lnSpc>
            </a:pP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982663" indent="0" fontAlgn="base">
              <a:lnSpc>
                <a:spcPct val="100000"/>
              </a:lnSpc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PD en 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Creación e Investigación en Arte Contemporánea</a:t>
            </a: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982663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1433513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Reorganización das </a:t>
            </a:r>
            <a:r>
              <a:rPr lang="gl-ES" sz="2200" b="1" dirty="0" err="1">
                <a:latin typeface="Roboto Thin" pitchFamily="2" charset="0"/>
                <a:ea typeface="Roboto Thin" pitchFamily="2" charset="0"/>
              </a:rPr>
              <a:t>líñas</a:t>
            </a:r>
            <a:r>
              <a:rPr lang="gl-ES" sz="2200" b="1" dirty="0">
                <a:latin typeface="Roboto Thin" pitchFamily="2" charset="0"/>
                <a:ea typeface="Roboto Thin" pitchFamily="2" charset="0"/>
              </a:rPr>
              <a:t> de investigación</a:t>
            </a:r>
            <a:br>
              <a:rPr lang="gl-ES" sz="2200" b="1" dirty="0">
                <a:latin typeface="Roboto Thin" pitchFamily="2" charset="0"/>
                <a:ea typeface="Roboto Thin" pitchFamily="2" charset="0"/>
              </a:rPr>
            </a:br>
            <a:r>
              <a:rPr lang="gl-ES" sz="2200" b="1" dirty="0">
                <a:latin typeface="Roboto Thin" pitchFamily="2" charset="0"/>
                <a:ea typeface="Roboto Thin" pitchFamily="2" charset="0"/>
              </a:rPr>
              <a:t>Cambios no número de profesores</a:t>
            </a:r>
            <a:br>
              <a:rPr lang="gl-ES" sz="2200" b="1" dirty="0">
                <a:latin typeface="Roboto Thin" pitchFamily="2" charset="0"/>
                <a:ea typeface="Roboto Thin" pitchFamily="2" charset="0"/>
              </a:rPr>
            </a:br>
            <a:r>
              <a:rPr lang="gl-ES" sz="2200" b="1" dirty="0">
                <a:latin typeface="Roboto Thin" pitchFamily="2" charset="0"/>
                <a:ea typeface="Roboto Thin" pitchFamily="2" charset="0"/>
              </a:rPr>
              <a:t>Modificación dos requisitos de acceso</a:t>
            </a:r>
            <a:endParaRPr lang="pt-BR" sz="2200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9113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-11530"/>
            <a:ext cx="12069171" cy="763030"/>
          </a:xfrm>
          <a:prstGeom prst="rect">
            <a:avLst/>
          </a:prstGeom>
        </p:spPr>
        <p:txBody>
          <a:bodyPr/>
          <a:lstStyle/>
          <a:p>
            <a:pPr marL="355600" indent="-355600"/>
            <a:r>
              <a:rPr lang="es-ES" sz="3000" dirty="0">
                <a:solidFill>
                  <a:schemeClr val="bg1"/>
                </a:solidFill>
              </a:rPr>
              <a:t>5. </a:t>
            </a:r>
            <a:r>
              <a:rPr lang="pt-BR" sz="3000" dirty="0" err="1">
                <a:solidFill>
                  <a:schemeClr val="bg1"/>
                </a:solidFill>
              </a:rPr>
              <a:t>Aprobación</a:t>
            </a:r>
            <a:r>
              <a:rPr lang="pt-BR" sz="3000" dirty="0">
                <a:solidFill>
                  <a:schemeClr val="bg1"/>
                </a:solidFill>
              </a:rPr>
              <a:t>, se procede, das </a:t>
            </a:r>
            <a:r>
              <a:rPr lang="pt-BR" sz="3000" dirty="0" err="1">
                <a:solidFill>
                  <a:schemeClr val="bg1"/>
                </a:solidFill>
              </a:rPr>
              <a:t>declaracións</a:t>
            </a:r>
            <a:r>
              <a:rPr lang="pt-BR" sz="3000" dirty="0">
                <a:solidFill>
                  <a:schemeClr val="bg1"/>
                </a:solidFill>
              </a:rPr>
              <a:t> de </a:t>
            </a:r>
            <a:r>
              <a:rPr lang="pt-BR" sz="3000" dirty="0" err="1">
                <a:solidFill>
                  <a:schemeClr val="bg1"/>
                </a:solidFill>
              </a:rPr>
              <a:t>interese</a:t>
            </a:r>
            <a:r>
              <a:rPr lang="pt-BR" sz="3000" dirty="0">
                <a:solidFill>
                  <a:schemeClr val="bg1"/>
                </a:solidFill>
              </a:rPr>
              <a:t> (</a:t>
            </a:r>
            <a:r>
              <a:rPr lang="pt-BR" sz="3000" dirty="0" err="1">
                <a:solidFill>
                  <a:schemeClr val="bg1"/>
                </a:solidFill>
              </a:rPr>
              <a:t>verificacións</a:t>
            </a:r>
            <a:r>
              <a:rPr lang="pt-BR" sz="3000" dirty="0">
                <a:solidFill>
                  <a:schemeClr val="bg1"/>
                </a:solidFill>
              </a:rPr>
              <a:t>, </a:t>
            </a:r>
            <a:r>
              <a:rPr lang="pt-BR" sz="3000" dirty="0" err="1">
                <a:solidFill>
                  <a:schemeClr val="bg1"/>
                </a:solidFill>
              </a:rPr>
              <a:t>modificacións</a:t>
            </a:r>
            <a:r>
              <a:rPr lang="pt-BR" sz="3000" dirty="0">
                <a:solidFill>
                  <a:schemeClr val="bg1"/>
                </a:solidFill>
              </a:rPr>
              <a:t> substanciais/non substanciais)</a:t>
            </a:r>
            <a:br>
              <a:rPr lang="pt-BR" sz="3000" dirty="0">
                <a:solidFill>
                  <a:schemeClr val="bg1"/>
                </a:solidFill>
              </a:rPr>
            </a:br>
            <a:br>
              <a:rPr lang="pt-BR" sz="3000" dirty="0">
                <a:solidFill>
                  <a:schemeClr val="bg1"/>
                </a:solidFill>
              </a:rPr>
            </a:br>
            <a:endParaRPr lang="es-ES" sz="3000" dirty="0">
              <a:solidFill>
                <a:schemeClr val="bg1"/>
              </a:solidFill>
            </a:endParaRPr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 txBox="1">
            <a:spLocks/>
          </p:cNvSpPr>
          <p:nvPr/>
        </p:nvSpPr>
        <p:spPr>
          <a:xfrm>
            <a:off x="862701" y="1970227"/>
            <a:ext cx="10644016" cy="2718693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200" b="1" u="sng" dirty="0">
                <a:latin typeface="Roboto Thin" pitchFamily="2" charset="0"/>
                <a:ea typeface="Roboto Thin" pitchFamily="2" charset="0"/>
              </a:rPr>
              <a:t>Modificacións non substancias</a:t>
            </a:r>
            <a:r>
              <a:rPr lang="gl-ES" sz="2200" b="1" dirty="0">
                <a:latin typeface="Roboto Thin" pitchFamily="2" charset="0"/>
                <a:ea typeface="Roboto Thin" pitchFamily="2" charset="0"/>
              </a:rPr>
              <a:t>: Modificacións de PD para implantar no 2024/25</a:t>
            </a:r>
          </a:p>
          <a:p>
            <a:pPr marL="627063" indent="-95250" fontAlgn="base">
              <a:lnSpc>
                <a:spcPct val="100000"/>
              </a:lnSpc>
            </a:pP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982663" indent="0" fontAlgn="base">
              <a:lnSpc>
                <a:spcPct val="100000"/>
              </a:lnSpc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PD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Biotecnoloxía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Avanzada</a:t>
            </a:r>
            <a:br>
              <a:rPr lang="es-ES" sz="2200" b="1" dirty="0">
                <a:latin typeface="Roboto Thin" pitchFamily="2" charset="0"/>
                <a:ea typeface="Roboto Thin" pitchFamily="2" charset="0"/>
              </a:rPr>
            </a:br>
            <a:r>
              <a:rPr lang="es-ES" sz="2200" b="1" dirty="0">
                <a:latin typeface="Roboto Thin" pitchFamily="2" charset="0"/>
                <a:ea typeface="Roboto Thin" pitchFamily="2" charset="0"/>
              </a:rPr>
              <a:t>PD Ciencias do Deporte, Educación Física e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Actividade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Física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Saudable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(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UdC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)</a:t>
            </a:r>
            <a:br>
              <a:rPr lang="es-ES" sz="2200" b="1" dirty="0">
                <a:latin typeface="Roboto Thin" pitchFamily="2" charset="0"/>
                <a:ea typeface="Roboto Thin" pitchFamily="2" charset="0"/>
              </a:rPr>
            </a:br>
            <a:r>
              <a:rPr lang="es-ES" sz="2200" b="1" dirty="0">
                <a:latin typeface="Roboto Thin" pitchFamily="2" charset="0"/>
                <a:ea typeface="Roboto Thin" pitchFamily="2" charset="0"/>
              </a:rPr>
              <a:t>PD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Estudos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Lingüísticos</a:t>
            </a:r>
            <a:br>
              <a:rPr lang="es-ES" sz="2200" b="1" dirty="0">
                <a:latin typeface="Roboto Thin" pitchFamily="2" charset="0"/>
                <a:ea typeface="Roboto Thin" pitchFamily="2" charset="0"/>
              </a:rPr>
            </a:br>
            <a:r>
              <a:rPr lang="es-ES" sz="2200" b="1" dirty="0">
                <a:latin typeface="Roboto Thin" pitchFamily="2" charset="0"/>
                <a:ea typeface="Roboto Thin" pitchFamily="2" charset="0"/>
              </a:rPr>
              <a:t>PD Sistemas Software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Intelixentes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e Adaptables</a:t>
            </a:r>
            <a:br>
              <a:rPr lang="es-ES" sz="2200" b="1" dirty="0">
                <a:latin typeface="Roboto Thin" pitchFamily="2" charset="0"/>
                <a:ea typeface="Roboto Thin" pitchFamily="2" charset="0"/>
              </a:rPr>
            </a:br>
            <a:r>
              <a:rPr lang="es-ES" sz="2200" b="1" dirty="0">
                <a:latin typeface="Roboto Thin" pitchFamily="2" charset="0"/>
                <a:ea typeface="Roboto Thin" pitchFamily="2" charset="0"/>
              </a:rPr>
              <a:t>PD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Xeotecnoloxías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Aplicadas á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Construción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,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Enerxía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e Industria</a:t>
            </a:r>
            <a:endParaRPr lang="gl-ES" sz="2200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501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C4B722F-2D74-FD33-AE4D-FD9DC94FC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1841500" cy="3073400"/>
          </a:xfrm>
          <a:prstGeom prst="rect">
            <a:avLst/>
          </a:prstGeom>
        </p:spPr>
      </p:pic>
      <p:sp>
        <p:nvSpPr>
          <p:cNvPr id="5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es-ES" b="1" dirty="0">
                <a:latin typeface="Roboto Thin" pitchFamily="2" charset="0"/>
                <a:ea typeface="Roboto Thin" pitchFamily="2" charset="0"/>
              </a:rPr>
              <a:t>Rolda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aberta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de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intervencións</a:t>
            </a:r>
            <a:endParaRPr lang="es-ES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4121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35B1E08-9DE9-C225-3B2D-44393FAAD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5337" y="-269883"/>
            <a:ext cx="12722675" cy="712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44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es-ES" b="1" dirty="0">
                <a:latin typeface="Roboto Thin" pitchFamily="2" charset="0"/>
                <a:ea typeface="Roboto Thin" pitchFamily="2" charset="0"/>
              </a:rPr>
              <a:t>Aprobación, se procede, da acta da sesión anterior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1C60AA9-3B25-2D24-0D77-23D9EB110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1854200" cy="30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320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308622" y="2657689"/>
            <a:ext cx="8481806" cy="830997"/>
          </a:xfrm>
          <a:prstGeom prst="rect">
            <a:avLst/>
          </a:prstGeom>
        </p:spPr>
        <p:txBody>
          <a:bodyPr anchor="b">
            <a:spAutoFit/>
          </a:bodyPr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Acta da sesión ordinaria da Comisión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Calidade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da EIDO do 27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xullo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de 2023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1. Aprobación, se procede, da acta da sesión anterior</a:t>
            </a:r>
          </a:p>
        </p:txBody>
      </p:sp>
    </p:spTree>
    <p:extLst>
      <p:ext uri="{BB962C8B-B14F-4D97-AF65-F5344CB8AC3E}">
        <p14:creationId xmlns:p14="http://schemas.microsoft.com/office/powerpoint/2010/main" val="3965191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2EA232F-9E22-C945-5868-574538A27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es-ES" b="1" dirty="0">
                <a:latin typeface="Roboto Thin" pitchFamily="2" charset="0"/>
                <a:ea typeface="Roboto Thin" pitchFamily="2" charset="0"/>
              </a:rPr>
              <a:t>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3036935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3229" y="519924"/>
            <a:ext cx="10782959" cy="541686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0" indent="0" fontAlgn="base">
              <a:lnSpc>
                <a:spcPct val="100000"/>
              </a:lnSpc>
              <a:buNone/>
            </a:pP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0" indent="0" fontAlgn="base">
              <a:lnSpc>
                <a:spcPct val="100000"/>
              </a:lnSpc>
              <a:buNone/>
            </a:pPr>
            <a:r>
              <a:rPr lang="gl-ES" sz="1600" b="1" dirty="0">
                <a:latin typeface="Roboto Thin" pitchFamily="2" charset="0"/>
                <a:ea typeface="Roboto Thin" pitchFamily="2" charset="0"/>
              </a:rPr>
              <a:t>- Toma de posesión de Ignacio Pérez Juste no cargo de subdirector da EIDO.</a:t>
            </a:r>
          </a:p>
          <a:p>
            <a:pPr marL="0" indent="0" fontAlgn="base">
              <a:lnSpc>
                <a:spcPct val="100000"/>
              </a:lnSpc>
              <a:buNone/>
            </a:pPr>
            <a:r>
              <a:rPr lang="gl-ES" sz="1600" b="1" dirty="0">
                <a:latin typeface="Roboto Thin" pitchFamily="2" charset="0"/>
                <a:ea typeface="Roboto Thin" pitchFamily="2" charset="0"/>
              </a:rPr>
              <a:t>-  QSP, Reclamacións ante a </a:t>
            </a:r>
            <a:r>
              <a:rPr lang="gl-ES" sz="1600" b="1" dirty="0" err="1">
                <a:latin typeface="Roboto Thin" pitchFamily="2" charset="0"/>
                <a:ea typeface="Roboto Thin" pitchFamily="2" charset="0"/>
              </a:rPr>
              <a:t>valedoría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 universitaria.</a:t>
            </a:r>
          </a:p>
          <a:p>
            <a:pPr marL="0" indent="0" fontAlgn="base">
              <a:lnSpc>
                <a:spcPct val="100000"/>
              </a:lnSpc>
              <a:buNone/>
            </a:pPr>
            <a:r>
              <a:rPr lang="gl-ES" sz="1600" b="1" dirty="0">
                <a:latin typeface="Roboto Thin" pitchFamily="2" charset="0"/>
                <a:ea typeface="Roboto Thin" pitchFamily="2" charset="0"/>
              </a:rPr>
              <a:t>-  XI Conferencia de Directoras e Directores de Escuelas de Doctorado.</a:t>
            </a:r>
          </a:p>
          <a:p>
            <a:pPr marL="0" indent="0" fontAlgn="base">
              <a:lnSpc>
                <a:spcPct val="100000"/>
              </a:lnSpc>
              <a:buNone/>
            </a:pPr>
            <a:r>
              <a:rPr lang="gl-ES" sz="1600" b="1" dirty="0">
                <a:latin typeface="Roboto Thin" pitchFamily="2" charset="0"/>
                <a:ea typeface="Roboto Thin" pitchFamily="2" charset="0"/>
              </a:rPr>
              <a:t>- Situación dos programas de calidade:</a:t>
            </a:r>
          </a:p>
          <a:p>
            <a:pPr marL="627063" indent="-95250" fontAlgn="base">
              <a:lnSpc>
                <a:spcPct val="100000"/>
              </a:lnSpc>
            </a:pPr>
            <a:r>
              <a:rPr lang="gl-ES" sz="1600" b="1" dirty="0">
                <a:latin typeface="Roboto Thin" pitchFamily="2" charset="0"/>
                <a:ea typeface="Roboto Thin" pitchFamily="2" charset="0"/>
              </a:rPr>
              <a:t>Verificación: Situación dos PD en avaliación 2023/24 e 2024/25 + Propostas de novos PD para implantar no 2025/26 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(→5)</a:t>
            </a:r>
            <a:endParaRPr lang="gl-ES" sz="1600" b="1" dirty="0">
              <a:latin typeface="Roboto Thin" pitchFamily="2" charset="0"/>
              <a:ea typeface="Roboto Thin" pitchFamily="2" charset="0"/>
            </a:endParaRPr>
          </a:p>
          <a:p>
            <a:pPr marL="627063" indent="-95250" fontAlgn="base">
              <a:lnSpc>
                <a:spcPct val="100000"/>
              </a:lnSpc>
            </a:pPr>
            <a:r>
              <a:rPr lang="gl-ES" sz="1600" b="1" dirty="0">
                <a:latin typeface="Roboto Thin" pitchFamily="2" charset="0"/>
                <a:ea typeface="Roboto Thin" pitchFamily="2" charset="0"/>
              </a:rPr>
              <a:t>Modificación: Situación dos PD para implantar no 2024/25 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+ Propostas de novos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PD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para implantar no 2025/26 (→5)</a:t>
            </a:r>
            <a:endParaRPr lang="gl-ES" sz="1600" b="1" dirty="0">
              <a:latin typeface="Roboto Thin" pitchFamily="2" charset="0"/>
              <a:ea typeface="Roboto Thin" pitchFamily="2" charset="0"/>
            </a:endParaRPr>
          </a:p>
          <a:p>
            <a:pPr marL="627063" indent="-95250" fontAlgn="base">
              <a:lnSpc>
                <a:spcPct val="100000"/>
              </a:lnSpc>
            </a:pPr>
            <a:r>
              <a:rPr lang="gl-ES" sz="1600" b="1" dirty="0">
                <a:latin typeface="Roboto Thin" pitchFamily="2" charset="0"/>
                <a:ea typeface="Roboto Thin" pitchFamily="2" charset="0"/>
              </a:rPr>
              <a:t>Acreditación: Situación dos PD da convocatoria 2022/23 e Programación 2023/24.  </a:t>
            </a:r>
          </a:p>
          <a:p>
            <a:pPr marL="627063" indent="-95250" fontAlgn="base">
              <a:lnSpc>
                <a:spcPct val="100000"/>
              </a:lnSpc>
            </a:pPr>
            <a:r>
              <a:rPr lang="gl-ES" sz="1600" b="1" dirty="0">
                <a:latin typeface="Roboto Thin" pitchFamily="2" charset="0"/>
                <a:ea typeface="Roboto Thin" pitchFamily="2" charset="0"/>
              </a:rPr>
              <a:t>Seguimento: Situación dos PD da convocatoria 2022/23 </a:t>
            </a:r>
          </a:p>
          <a:p>
            <a:pPr marL="627063" indent="-95250" fontAlgn="base">
              <a:lnSpc>
                <a:spcPct val="100000"/>
              </a:lnSpc>
            </a:pPr>
            <a:r>
              <a:rPr lang="gl-ES" sz="1600" b="1" dirty="0">
                <a:latin typeface="Roboto Thin" pitchFamily="2" charset="0"/>
                <a:ea typeface="Roboto Thin" pitchFamily="2" charset="0"/>
              </a:rPr>
              <a:t>Programación do seguimento e acreditación 2024</a:t>
            </a:r>
          </a:p>
          <a:p>
            <a:pPr fontAlgn="base">
              <a:lnSpc>
                <a:spcPct val="100000"/>
              </a:lnSpc>
              <a:buFontTx/>
              <a:buChar char="-"/>
            </a:pPr>
            <a:r>
              <a:rPr lang="es-ES" sz="1600" b="1" dirty="0">
                <a:latin typeface="Roboto Thin" pitchFamily="2" charset="0"/>
                <a:ea typeface="Roboto Thin" pitchFamily="2" charset="0"/>
              </a:rPr>
              <a:t>SGC / AI: situación, PM dos GT, </a:t>
            </a:r>
            <a:r>
              <a:rPr lang="es-ES" sz="1600" b="1" dirty="0" err="1">
                <a:latin typeface="Roboto Thin" pitchFamily="2" charset="0"/>
                <a:ea typeface="Roboto Thin" pitchFamily="2" charset="0"/>
              </a:rPr>
              <a:t>modificacións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 dos procesos 2024</a:t>
            </a:r>
            <a:endParaRPr lang="gl-ES" sz="1600" b="1" dirty="0">
              <a:latin typeface="Roboto Thin" pitchFamily="2" charset="0"/>
              <a:ea typeface="Roboto Thin" pitchFamily="2" charset="0"/>
            </a:endParaRPr>
          </a:p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1600" b="1" dirty="0">
                <a:latin typeface="Roboto Thin" pitchFamily="2" charset="0"/>
                <a:ea typeface="Roboto Thin" pitchFamily="2" charset="0"/>
              </a:rPr>
              <a:t>Medición da satisfacción </a:t>
            </a:r>
          </a:p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1600" b="1" dirty="0">
                <a:latin typeface="Roboto Thin" pitchFamily="2" charset="0"/>
                <a:ea typeface="Roboto Thin" pitchFamily="2" charset="0"/>
              </a:rPr>
              <a:t>HRS4R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2. 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1683904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2. Informe da Presidencia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894B98F-E05C-3004-82F4-654D737D8C5D}"/>
              </a:ext>
            </a:extLst>
          </p:cNvPr>
          <p:cNvSpPr txBox="1"/>
          <p:nvPr/>
        </p:nvSpPr>
        <p:spPr>
          <a:xfrm>
            <a:off x="630456" y="1279228"/>
            <a:ext cx="61542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gl-ES" sz="18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000" b="1" dirty="0">
                <a:latin typeface="Roboto Thin" pitchFamily="2" charset="0"/>
                <a:ea typeface="Roboto Thin" pitchFamily="2" charset="0"/>
              </a:rPr>
              <a:t>QSP</a:t>
            </a:r>
            <a:endParaRPr lang="es-ES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2207735-7DB0-2207-0E4A-F29EE4109A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217"/>
          <a:stretch/>
        </p:blipFill>
        <p:spPr bwMode="auto">
          <a:xfrm>
            <a:off x="630456" y="1893644"/>
            <a:ext cx="8123494" cy="6701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94C7007-23A8-72F1-74CD-1ADD97D2D3EB}"/>
              </a:ext>
            </a:extLst>
          </p:cNvPr>
          <p:cNvSpPr txBox="1"/>
          <p:nvPr/>
        </p:nvSpPr>
        <p:spPr>
          <a:xfrm>
            <a:off x="630456" y="2812437"/>
            <a:ext cx="61542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gl-ES" sz="18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000" b="1" dirty="0">
                <a:latin typeface="Roboto Thin" pitchFamily="2" charset="0"/>
                <a:ea typeface="Roboto Thin" pitchFamily="2" charset="0"/>
              </a:rPr>
              <a:t>Reclamacións ante Valedoría Universitaria</a:t>
            </a:r>
            <a:endParaRPr lang="es-ES" sz="2000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8E6BC4D-F8FD-6707-36CE-C4F9EA8E26B0}"/>
              </a:ext>
            </a:extLst>
          </p:cNvPr>
          <p:cNvSpPr txBox="1"/>
          <p:nvPr/>
        </p:nvSpPr>
        <p:spPr>
          <a:xfrm>
            <a:off x="1720921" y="3371138"/>
            <a:ext cx="61542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1800"/>
              </a:spcBef>
              <a:spcAft>
                <a:spcPts val="600"/>
              </a:spcAft>
            </a:pPr>
            <a:r>
              <a:rPr lang="pt-PT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Reclamación João Pedro Pinto da Silva Ulisses </a:t>
            </a:r>
            <a:endParaRPr lang="es-ES" sz="1800" dirty="0">
              <a:effectLst/>
              <a:latin typeface="ITCNewBaskerville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B915DCA-AABD-5A32-5F81-41386799967C}"/>
              </a:ext>
            </a:extLst>
          </p:cNvPr>
          <p:cNvSpPr txBox="1"/>
          <p:nvPr/>
        </p:nvSpPr>
        <p:spPr>
          <a:xfrm>
            <a:off x="2429838" y="3752908"/>
            <a:ext cx="6154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</a:t>
            </a:r>
            <a:r>
              <a:rPr lang="pt-P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existros da aplicación informática</a:t>
            </a:r>
            <a:endParaRPr lang="pt-PT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pt-PT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</a:t>
            </a:r>
            <a:r>
              <a:rPr lang="pt-P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nforme do coordinador do programa de doutoramento e o Informe das directores de tese.</a:t>
            </a:r>
            <a:endParaRPr lang="es-ES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755EB3E-E1B3-7491-9C8F-975DF43F93A8}"/>
              </a:ext>
            </a:extLst>
          </p:cNvPr>
          <p:cNvSpPr txBox="1"/>
          <p:nvPr/>
        </p:nvSpPr>
        <p:spPr>
          <a:xfrm>
            <a:off x="1720920" y="4744924"/>
            <a:ext cx="981695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1800"/>
              </a:spcBef>
              <a:spcAft>
                <a:spcPts val="600"/>
              </a:spcAft>
            </a:pPr>
            <a:r>
              <a:rPr lang="pt-PT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Reclamación Reclamación Ana María Aido Vázquez</a:t>
            </a:r>
            <a:endParaRPr lang="es-ES" sz="1800" dirty="0">
              <a:effectLst/>
              <a:latin typeface="ITCNewBaskerville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1800"/>
              </a:spcBef>
              <a:spcAft>
                <a:spcPts val="600"/>
              </a:spcAft>
            </a:pPr>
            <a:r>
              <a:rPr lang="pt-PT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pt-P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 tipo de situacións poderían resolverse de xeito satisfactorio coa interpretación da aplicación da disposición transitoria primeria do RD 576/2023 proposta no punto 7 da CP do 30 de novembro.</a:t>
            </a:r>
            <a:endParaRPr lang="es-ES" sz="1800" dirty="0">
              <a:effectLst/>
              <a:latin typeface="ITCNewBaskerville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1800"/>
              </a:spcBef>
              <a:spcAft>
                <a:spcPts val="600"/>
              </a:spcAft>
            </a:pPr>
            <a:endParaRPr lang="es-ES" sz="1800" dirty="0">
              <a:effectLst/>
              <a:latin typeface="ITCNewBaskerville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463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76736" y="3971691"/>
            <a:ext cx="10273819" cy="173380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- Retos de la modificación del RD 99/2011 (Antonio Pino. </a:t>
            </a:r>
            <a:r>
              <a:rPr lang="gl-ES" sz="1800" b="1" dirty="0" err="1">
                <a:latin typeface="Roboto Thin" pitchFamily="2" charset="0"/>
                <a:ea typeface="Roboto Thin" pitchFamily="2" charset="0"/>
              </a:rPr>
              <a:t>Ex</a:t>
            </a:r>
            <a:r>
              <a:rPr lang="gl-ES" sz="1800" b="1" dirty="0">
                <a:latin typeface="Roboto Thin" pitchFamily="2" charset="0"/>
                <a:ea typeface="Roboto Thin" pitchFamily="2" charset="0"/>
              </a:rPr>
              <a:t>-secretario CDED)</a:t>
            </a:r>
          </a:p>
          <a:p>
            <a:pPr marL="0" indent="0" fontAlgn="base">
              <a:lnSpc>
                <a:spcPct val="100000"/>
              </a:lnSpc>
              <a:buNone/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- Acreditación de las Escuelas de </a:t>
            </a:r>
            <a:r>
              <a:rPr lang="gl-ES" sz="1800" b="1" dirty="0" err="1">
                <a:latin typeface="Roboto Thin" pitchFamily="2" charset="0"/>
                <a:ea typeface="Roboto Thin" pitchFamily="2" charset="0"/>
              </a:rPr>
              <a:t>doctorado</a:t>
            </a:r>
            <a:r>
              <a:rPr lang="gl-ES" sz="1800" b="1" dirty="0">
                <a:latin typeface="Roboto Thin" pitchFamily="2" charset="0"/>
                <a:ea typeface="Roboto Thin" pitchFamily="2" charset="0"/>
              </a:rPr>
              <a:t> (Jose Luis </a:t>
            </a:r>
            <a:r>
              <a:rPr lang="gl-ES" sz="1800" b="1" dirty="0" err="1">
                <a:latin typeface="Roboto Thin" pitchFamily="2" charset="0"/>
                <a:ea typeface="Roboto Thin" pitchFamily="2" charset="0"/>
              </a:rPr>
              <a:t>Anarte</a:t>
            </a:r>
            <a:r>
              <a:rPr lang="gl-ES" sz="1800" b="1" dirty="0">
                <a:latin typeface="Roboto Thin" pitchFamily="2" charset="0"/>
                <a:ea typeface="Roboto Thin" pitchFamily="2" charset="0"/>
              </a:rPr>
              <a:t>, Director de la División de </a:t>
            </a:r>
            <a:r>
              <a:rPr lang="gl-ES" sz="1800" b="1" dirty="0" err="1">
                <a:latin typeface="Roboto Thin" pitchFamily="2" charset="0"/>
                <a:ea typeface="Roboto Thin" pitchFamily="2" charset="0"/>
              </a:rPr>
              <a:t>Evaluación</a:t>
            </a:r>
            <a:r>
              <a:rPr lang="gl-ES" sz="1800" b="1" dirty="0">
                <a:latin typeface="Roboto Thin" pitchFamily="2" charset="0"/>
                <a:ea typeface="Roboto Thin" pitchFamily="2" charset="0"/>
              </a:rPr>
              <a:t> de </a:t>
            </a:r>
            <a:r>
              <a:rPr lang="gl-ES" sz="1800" b="1" dirty="0" err="1">
                <a:latin typeface="Roboto Thin" pitchFamily="2" charset="0"/>
                <a:ea typeface="Roboto Thin" pitchFamily="2" charset="0"/>
              </a:rPr>
              <a:t>Enseñanzas</a:t>
            </a:r>
            <a:r>
              <a:rPr lang="gl-ES" sz="1800" b="1" dirty="0">
                <a:latin typeface="Roboto Thin" pitchFamily="2" charset="0"/>
                <a:ea typeface="Roboto Thin" pitchFamily="2" charset="0"/>
              </a:rPr>
              <a:t> e </a:t>
            </a:r>
            <a:r>
              <a:rPr lang="gl-ES" sz="1800" b="1" dirty="0" err="1">
                <a:latin typeface="Roboto Thin" pitchFamily="2" charset="0"/>
                <a:ea typeface="Roboto Thin" pitchFamily="2" charset="0"/>
              </a:rPr>
              <a:t>Instituciones</a:t>
            </a:r>
            <a:r>
              <a:rPr lang="gl-ES" sz="1800" b="1" dirty="0">
                <a:latin typeface="Roboto Thin" pitchFamily="2" charset="0"/>
                <a:ea typeface="Roboto Thin" pitchFamily="2" charset="0"/>
              </a:rPr>
              <a:t> de la ANECA y Javier Oliver, Director </a:t>
            </a:r>
            <a:r>
              <a:rPr lang="gl-ES" sz="1800" b="1" dirty="0" err="1">
                <a:latin typeface="Roboto Thin" pitchFamily="2" charset="0"/>
                <a:ea typeface="Roboto Thin" pitchFamily="2" charset="0"/>
              </a:rPr>
              <a:t>General</a:t>
            </a:r>
            <a:r>
              <a:rPr lang="gl-ES" sz="1800" b="1" dirty="0">
                <a:latin typeface="Roboto Thin" pitchFamily="2" charset="0"/>
                <a:ea typeface="Roboto Thin" pitchFamily="2" charset="0"/>
              </a:rPr>
              <a:t> de la AVAP- </a:t>
            </a:r>
            <a:r>
              <a:rPr lang="gl-ES" sz="1800" b="1" dirty="0" err="1">
                <a:latin typeface="Roboto Thin" pitchFamily="2" charset="0"/>
                <a:ea typeface="Roboto Thin" pitchFamily="2" charset="0"/>
              </a:rPr>
              <a:t>Agencia</a:t>
            </a:r>
            <a:r>
              <a:rPr lang="gl-ES" sz="1800" b="1" dirty="0">
                <a:latin typeface="Roboto Thin" pitchFamily="2" charset="0"/>
                <a:ea typeface="Roboto Thin" pitchFamily="2" charset="0"/>
              </a:rPr>
              <a:t> valenciana de </a:t>
            </a:r>
            <a:r>
              <a:rPr lang="gl-ES" sz="1800" b="1" dirty="0" err="1">
                <a:latin typeface="Roboto Thin" pitchFamily="2" charset="0"/>
                <a:ea typeface="Roboto Thin" pitchFamily="2" charset="0"/>
              </a:rPr>
              <a:t>Evaluación</a:t>
            </a:r>
            <a:r>
              <a:rPr lang="gl-ES" sz="1800" b="1" dirty="0">
                <a:latin typeface="Roboto Thin" pitchFamily="2" charset="0"/>
                <a:ea typeface="Roboto Thin" pitchFamily="2" charset="0"/>
              </a:rPr>
              <a:t> y Prospectiva)</a:t>
            </a:r>
          </a:p>
          <a:p>
            <a:pPr marL="531813" indent="0" fontAlgn="base">
              <a:lnSpc>
                <a:spcPct val="100000"/>
              </a:lnSpc>
              <a:buNone/>
            </a:pPr>
            <a:endParaRPr lang="es-ES" sz="1800" b="1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2. Informe da Presidencia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76E5549-52DC-4E67-69A6-BC53236FC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247" y="1866713"/>
            <a:ext cx="8464288" cy="162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861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62701" y="1363343"/>
            <a:ext cx="10644016" cy="429348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- Situación dos programas de calidade:</a:t>
            </a:r>
          </a:p>
          <a:p>
            <a:pPr marL="627063" indent="-95250" fontAlgn="base">
              <a:lnSpc>
                <a:spcPct val="100000"/>
              </a:lnSpc>
            </a:pPr>
            <a:r>
              <a:rPr lang="gl-ES" sz="2200" b="1" u="sng" dirty="0">
                <a:latin typeface="Roboto Thin" pitchFamily="2" charset="0"/>
                <a:ea typeface="Roboto Thin" pitchFamily="2" charset="0"/>
              </a:rPr>
              <a:t>Verificación</a:t>
            </a:r>
            <a:r>
              <a:rPr lang="gl-ES" sz="2200" b="1" dirty="0">
                <a:latin typeface="Roboto Thin" pitchFamily="2" charset="0"/>
                <a:ea typeface="Roboto Thin" pitchFamily="2" charset="0"/>
              </a:rPr>
              <a:t>: </a:t>
            </a:r>
          </a:p>
          <a:p>
            <a:pPr marL="531813" indent="0" fontAlgn="base">
              <a:lnSpc>
                <a:spcPct val="100000"/>
              </a:lnSpc>
              <a:buNone/>
            </a:pPr>
            <a:endParaRPr lang="es-ES" sz="2200" b="1" dirty="0">
              <a:latin typeface="Roboto Thin" pitchFamily="2" charset="0"/>
              <a:ea typeface="Roboto Thin" pitchFamily="2" charset="0"/>
            </a:endParaRPr>
          </a:p>
          <a:p>
            <a:pPr marL="531813" indent="0" fontAlgn="base">
              <a:lnSpc>
                <a:spcPct val="100000"/>
              </a:lnSpc>
              <a:buNone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Situación dos PD en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avaliación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2023/24 e 2024/25 </a:t>
            </a:r>
          </a:p>
          <a:p>
            <a:pPr marL="531813" indent="0" fontAlgn="base">
              <a:lnSpc>
                <a:spcPct val="100000"/>
              </a:lnSpc>
              <a:buNone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	</a:t>
            </a:r>
            <a:r>
              <a:rPr lang="es-ES" sz="1800" b="1" dirty="0">
                <a:latin typeface="Roboto Thin" pitchFamily="2" charset="0"/>
                <a:ea typeface="Roboto Thin" pitchFamily="2" charset="0"/>
              </a:rPr>
              <a:t>- 2023/24: PD </a:t>
            </a:r>
            <a:r>
              <a:rPr lang="es-ES" sz="1800" b="1" dirty="0" err="1">
                <a:latin typeface="Roboto Thin" pitchFamily="2" charset="0"/>
                <a:ea typeface="Roboto Thin" pitchFamily="2" charset="0"/>
              </a:rPr>
              <a:t>Nanociencia</a:t>
            </a:r>
            <a:r>
              <a:rPr lang="es-ES" sz="1800" b="1" dirty="0">
                <a:latin typeface="Roboto Thin" pitchFamily="2" charset="0"/>
                <a:ea typeface="Roboto Thin" pitchFamily="2" charset="0"/>
              </a:rPr>
              <a:t> e Biomedicina 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→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1800" b="1" dirty="0" err="1">
                <a:latin typeface="Roboto Thin" pitchFamily="2" charset="0"/>
                <a:ea typeface="Roboto Thin" pitchFamily="2" charset="0"/>
              </a:rPr>
              <a:t>RUCT</a:t>
            </a:r>
            <a:r>
              <a:rPr lang="es-ES" sz="1800" b="1" dirty="0">
                <a:latin typeface="Roboto Thin" pitchFamily="2" charset="0"/>
                <a:ea typeface="Roboto Thin" pitchFamily="2" charset="0"/>
              </a:rPr>
              <a:t> 18.07.2023</a:t>
            </a:r>
          </a:p>
          <a:p>
            <a:pPr marL="531813" indent="0" fontAlgn="base">
              <a:lnSpc>
                <a:spcPct val="100000"/>
              </a:lnSpc>
              <a:buNone/>
            </a:pPr>
            <a:r>
              <a:rPr lang="es-ES" sz="1800" b="1" dirty="0">
                <a:latin typeface="Roboto Thin" pitchFamily="2" charset="0"/>
                <a:ea typeface="Roboto Thin" pitchFamily="2" charset="0"/>
              </a:rPr>
              <a:t>	- 2024/25: -</a:t>
            </a:r>
            <a:endParaRPr lang="gl-ES" sz="1800" b="1" dirty="0">
              <a:latin typeface="Roboto Thin" pitchFamily="2" charset="0"/>
              <a:ea typeface="Roboto Thin" pitchFamily="2" charset="0"/>
            </a:endParaRPr>
          </a:p>
          <a:p>
            <a:pPr marL="531813" indent="0" fontAlgn="base">
              <a:lnSpc>
                <a:spcPct val="100000"/>
              </a:lnSpc>
              <a:buNone/>
            </a:pPr>
            <a:endParaRPr lang="gl-ES" sz="1000" b="1" dirty="0">
              <a:latin typeface="Roboto Thin" pitchFamily="2" charset="0"/>
              <a:ea typeface="Roboto Thin" pitchFamily="2" charset="0"/>
            </a:endParaRPr>
          </a:p>
          <a:p>
            <a:pPr marL="531813" indent="0" fontAlgn="base">
              <a:lnSpc>
                <a:spcPct val="100000"/>
              </a:lnSpc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Propostas de novos PD para implantar no 2025/26</a:t>
            </a:r>
          </a:p>
          <a:p>
            <a:pPr marL="982663" indent="0" fontAlgn="base">
              <a:lnSpc>
                <a:spcPct val="100000"/>
              </a:lnSpc>
              <a:buNone/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- PD Ciencias da Saúde (→ Validación no punto 4)</a:t>
            </a:r>
          </a:p>
          <a:p>
            <a:pPr marL="982663" indent="0" fontAlgn="base">
              <a:lnSpc>
                <a:spcPct val="100000"/>
              </a:lnSpc>
              <a:buNone/>
            </a:pPr>
            <a:r>
              <a:rPr lang="pt-BR" sz="1800" b="1" dirty="0">
                <a:latin typeface="Roboto Thin" pitchFamily="2" charset="0"/>
                <a:ea typeface="Roboto Thin" pitchFamily="2" charset="0"/>
              </a:rPr>
              <a:t>- PD Literatura Dramática, Música e Artes </a:t>
            </a:r>
            <a:r>
              <a:rPr lang="pt-BR" sz="1800" b="1" dirty="0" err="1">
                <a:latin typeface="Roboto Thin" pitchFamily="2" charset="0"/>
                <a:ea typeface="Roboto Thin" pitchFamily="2" charset="0"/>
              </a:rPr>
              <a:t>Escénicas</a:t>
            </a:r>
            <a:endParaRPr lang="pt-BR" sz="1800" b="1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2. 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16953486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1602</TotalTime>
  <Words>1404</Words>
  <Application>Microsoft Office PowerPoint</Application>
  <PresentationFormat>Panorámica</PresentationFormat>
  <Paragraphs>150</Paragraphs>
  <Slides>29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7" baseType="lpstr">
      <vt:lpstr>Arial</vt:lpstr>
      <vt:lpstr>Calibri</vt:lpstr>
      <vt:lpstr>Campus Simple</vt:lpstr>
      <vt:lpstr>ITCNewBaskerville</vt:lpstr>
      <vt:lpstr>New Baskerville</vt:lpstr>
      <vt:lpstr>Roboto Th</vt:lpstr>
      <vt:lpstr>Roboto Thin</vt:lpstr>
      <vt:lpstr>Tema de Office</vt:lpstr>
      <vt:lpstr>EIDO</vt:lpstr>
      <vt:lpstr>Orden do día</vt:lpstr>
      <vt:lpstr>Presentación de PowerPoint</vt:lpstr>
      <vt:lpstr>1. Aprobación, se procede, da acta da sesión anterior</vt:lpstr>
      <vt:lpstr>Presentación de PowerPoint</vt:lpstr>
      <vt:lpstr>2. Informe da Presidencia</vt:lpstr>
      <vt:lpstr>2. Informe da Presidencia</vt:lpstr>
      <vt:lpstr>2. Informe da Presidencia</vt:lpstr>
      <vt:lpstr>2. Informe da Presidencia</vt:lpstr>
      <vt:lpstr>2. Informe da Presidencia</vt:lpstr>
      <vt:lpstr>2. Informe da Presidencia</vt:lpstr>
      <vt:lpstr>2. Informe da Presidencia</vt:lpstr>
      <vt:lpstr>2. Informe da Presidencia</vt:lpstr>
      <vt:lpstr>2. Informe da Presidencia</vt:lpstr>
      <vt:lpstr>2. Informe da Presidencia</vt:lpstr>
      <vt:lpstr>2. Informe da Presidencia</vt:lpstr>
      <vt:lpstr>Presentación de PowerPoint</vt:lpstr>
      <vt:lpstr>3. Aprobación, se procede, do informe do SGC previsto no RD 822/2021: Modelo e responsabilidade </vt:lpstr>
      <vt:lpstr>3. Aprobación, se procede, do informe do SGC previsto no RD 822/2021: Modelo e responsabilidade </vt:lpstr>
      <vt:lpstr>Presentación de PowerPoint</vt:lpstr>
      <vt:lpstr>4. Aprobación, se procede, da metodoloxía para modificacións non substanciais </vt:lpstr>
      <vt:lpstr>Presentación de PowerPoint</vt:lpstr>
      <vt:lpstr>4. Aprobación, se procede, da metodoloxía para modificacións non substanciais </vt:lpstr>
      <vt:lpstr>Presentación de PowerPoint</vt:lpstr>
      <vt:lpstr>5. Aprobación, se procede, das declaracións de interese (verificacións, modificacións substanciais/non substanciais)  </vt:lpstr>
      <vt:lpstr>5. Aprobación, se procede, das declaracións de interese (verificacións, modificacións substanciais/non substanciais)  </vt:lpstr>
      <vt:lpstr>5. Aprobación, se procede, das declaracións de interese (verificacións, modificacións substanciais/non substanciais)  </vt:lpstr>
      <vt:lpstr>Presentación de PowerPoint</vt:lpstr>
      <vt:lpstr>Presentación de PowerPoint</vt:lpstr>
    </vt:vector>
  </TitlesOfParts>
  <Company>Universidade de Vigo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EIDO - Comisión de Calidade</dc:title>
  <dc:creator>Nacho</dc:creator>
  <cp:lastModifiedBy>Antonio Collazo Fernández</cp:lastModifiedBy>
  <cp:revision>101</cp:revision>
  <dcterms:created xsi:type="dcterms:W3CDTF">2021-10-25T10:06:46Z</dcterms:created>
  <dcterms:modified xsi:type="dcterms:W3CDTF">2023-11-29T11:21:18Z</dcterms:modified>
</cp:coreProperties>
</file>