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76" r:id="rId4"/>
    <p:sldId id="299" r:id="rId5"/>
    <p:sldId id="300" r:id="rId6"/>
    <p:sldId id="301" r:id="rId7"/>
    <p:sldId id="303" r:id="rId8"/>
    <p:sldId id="304" r:id="rId9"/>
    <p:sldId id="258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349"/>
    <a:srgbClr val="003DA6"/>
    <a:srgbClr val="00B2E3"/>
    <a:srgbClr val="E1251B"/>
    <a:srgbClr val="A6A6A6"/>
    <a:srgbClr val="7F7F7F"/>
    <a:srgbClr val="898C8E"/>
    <a:srgbClr val="76BC21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9166" autoAdjust="0"/>
  </p:normalViewPr>
  <p:slideViewPr>
    <p:cSldViewPr snapToGrid="0" snapToObjects="1">
      <p:cViewPr varScale="1">
        <p:scale>
          <a:sx n="66" d="100"/>
          <a:sy n="66" d="100"/>
        </p:scale>
        <p:origin x="54" y="477"/>
      </p:cViewPr>
      <p:guideLst>
        <p:guide pos="3840"/>
        <p:guide pos="2479"/>
        <p:guide pos="1980"/>
        <p:guide pos="4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A30472-4D15-1B44-AB31-9A7D3CCB8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8AEBD-03A6-344F-B8A8-D2D7F88A2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4B4-4ABD-EF42-B75D-241675A375CD}" type="datetimeFigureOut">
              <a:rPr lang="es-ES" smtClean="0">
                <a:latin typeface="Roboto Th" pitchFamily="2" charset="0"/>
              </a:rPr>
              <a:t>15/01/2024</a:t>
            </a:fld>
            <a:endParaRPr lang="es-ES" dirty="0">
              <a:latin typeface="Roboto Th" pitchFamily="2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D160A-D322-904C-8507-F42435936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2434-7150-9A4C-87CB-7127ECA1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8683-D065-6746-843C-1F107D3B9FE0}" type="slidenum">
              <a:rPr lang="es-ES" smtClean="0">
                <a:latin typeface="Roboto Th" pitchFamily="2" charset="0"/>
              </a:rPr>
              <a:t>‹Nº›</a:t>
            </a:fld>
            <a:endParaRPr lang="es-ES" dirty="0">
              <a:latin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198FA039-1DF8-384A-9AB0-7F1FBBB6D0E9}" type="datetimeFigureOut">
              <a:rPr lang="es-ES" smtClean="0"/>
              <a:pPr/>
              <a:t>15/01/2024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3344D5E9-8E4A-7E46-A615-1A4AF47E07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436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4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466725" y="6146800"/>
            <a:ext cx="1076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5E1578-7EDB-46E8-30EF-B3784A7BC6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725" y="6212563"/>
            <a:ext cx="2230977" cy="3187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DA80AC-51AF-7C44-9BD7-A95836A5148B}"/>
              </a:ext>
            </a:extLst>
          </p:cNvPr>
          <p:cNvSpPr/>
          <p:nvPr userDrawn="1"/>
        </p:nvSpPr>
        <p:spPr>
          <a:xfrm>
            <a:off x="9430283" y="6187851"/>
            <a:ext cx="178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Escola Internacional</a:t>
            </a:r>
          </a:p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de </a:t>
            </a:r>
            <a:r>
              <a:rPr lang="es-ES" sz="1400" dirty="0" err="1">
                <a:solidFill>
                  <a:srgbClr val="003DA6"/>
                </a:solidFill>
                <a:latin typeface="New Baskerville" panose="02020602060200020203" pitchFamily="18" charset="0"/>
              </a:rPr>
              <a:t>Doutoramento</a:t>
            </a:r>
            <a:endParaRPr lang="es-ES" sz="1400" dirty="0">
              <a:solidFill>
                <a:srgbClr val="003DA6"/>
              </a:solidFill>
              <a:latin typeface="New Baskerville" panose="02020602060200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6D1F1-3BB9-2EBE-E234-2CB174E1F2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9710" y="-254304"/>
            <a:ext cx="12291421" cy="1162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2577" r="10202" b="12577"/>
          <a:stretch/>
        </p:blipFill>
        <p:spPr>
          <a:xfrm>
            <a:off x="11341366" y="6214190"/>
            <a:ext cx="579239" cy="540000"/>
          </a:xfrm>
          <a:prstGeom prst="rect">
            <a:avLst/>
          </a:prstGeom>
        </p:spPr>
      </p:pic>
      <p:cxnSp>
        <p:nvCxnSpPr>
          <p:cNvPr id="8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11360985" y="6146800"/>
            <a:ext cx="540000" cy="310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13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5B71"/>
          </a:solidFill>
          <a:latin typeface="Roboto T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A11E49-AAB5-00FE-C2B5-5D70F1F90B39}"/>
              </a:ext>
            </a:extLst>
          </p:cNvPr>
          <p:cNvSpPr/>
          <p:nvPr/>
        </p:nvSpPr>
        <p:spPr>
          <a:xfrm>
            <a:off x="-74427" y="-271304"/>
            <a:ext cx="12355032" cy="6302154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ACB7D-AF38-E640-861E-2FD765A10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1886" y="782110"/>
            <a:ext cx="11564762" cy="298853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0000" kern="700" spc="-200" dirty="0">
                <a:solidFill>
                  <a:schemeClr val="bg1"/>
                </a:solidFill>
                <a:latin typeface="Campus Simple" pitchFamily="2" charset="0"/>
                <a:ea typeface="Roboto" pitchFamily="2" charset="0"/>
              </a:rPr>
              <a:t>EIDO</a:t>
            </a:r>
            <a:endParaRPr lang="es-ES" sz="20000" dirty="0">
              <a:solidFill>
                <a:schemeClr val="bg1"/>
              </a:solidFill>
              <a:latin typeface="Campus Simple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B746B-7A65-6E46-A94C-B32FAD948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19943" y="5580126"/>
            <a:ext cx="10058400" cy="450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1800" dirty="0" smtClean="0">
                <a:solidFill>
                  <a:schemeClr val="bg1"/>
                </a:solidFill>
              </a:rPr>
              <a:t>12 </a:t>
            </a:r>
            <a:r>
              <a:rPr lang="es-ES" sz="1800" dirty="0">
                <a:solidFill>
                  <a:schemeClr val="bg1"/>
                </a:solidFill>
              </a:rPr>
              <a:t>de </a:t>
            </a:r>
            <a:r>
              <a:rPr lang="es-ES" sz="1800" dirty="0" err="1" smtClean="0">
                <a:solidFill>
                  <a:schemeClr val="bg1"/>
                </a:solidFill>
              </a:rPr>
              <a:t>xaneiro</a:t>
            </a:r>
            <a:r>
              <a:rPr lang="es-ES" sz="1800" dirty="0" smtClean="0">
                <a:solidFill>
                  <a:schemeClr val="bg1"/>
                </a:solidFill>
              </a:rPr>
              <a:t> </a:t>
            </a:r>
            <a:r>
              <a:rPr lang="es-ES" sz="1800" dirty="0">
                <a:solidFill>
                  <a:schemeClr val="bg1"/>
                </a:solidFill>
              </a:rPr>
              <a:t>de </a:t>
            </a:r>
            <a:r>
              <a:rPr lang="es-ES" sz="1800" dirty="0" smtClean="0">
                <a:solidFill>
                  <a:schemeClr val="bg1"/>
                </a:solidFill>
              </a:rPr>
              <a:t>2024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5C8D8-FE36-7348-9DFB-46E89E057228}"/>
              </a:ext>
            </a:extLst>
          </p:cNvPr>
          <p:cNvSpPr txBox="1"/>
          <p:nvPr/>
        </p:nvSpPr>
        <p:spPr>
          <a:xfrm>
            <a:off x="448428" y="3840830"/>
            <a:ext cx="8315426" cy="15270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s-E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Comisión de </a:t>
            </a:r>
            <a:r>
              <a:rPr lang="es-E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Calidade</a:t>
            </a:r>
            <a:endParaRPr lang="es-E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2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64374" y="2621650"/>
            <a:ext cx="8481806" cy="1200329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marL="457200" indent="-457200" algn="just" fontAlgn="base">
              <a:lnSpc>
                <a:spcPct val="100000"/>
              </a:lnSpc>
              <a:buFont typeface="+mj-lt"/>
              <a:buAutoNum type="arabicPeriod"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Aprobación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, se procede, das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declaracións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interese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modificacións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non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substanciais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Programas de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Doutoramento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38598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Orden do día</a:t>
            </a:r>
          </a:p>
        </p:txBody>
      </p:sp>
    </p:spTree>
    <p:extLst>
      <p:ext uri="{BB962C8B-B14F-4D97-AF65-F5344CB8AC3E}">
        <p14:creationId xmlns:p14="http://schemas.microsoft.com/office/powerpoint/2010/main" val="21583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79571" y="1294107"/>
            <a:ext cx="9423128" cy="440120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actual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Moitos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dos PD que se imparten 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na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universidade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estaban adscritos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aos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centros que solicitaron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orixinalmente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o PD e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dende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a creación da EIDO non se 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tiñan cambiado</a:t>
            </a:r>
          </a:p>
          <a:p>
            <a:pPr marL="0" indent="0" fontAlgn="base">
              <a:lnSpc>
                <a:spcPct val="100000"/>
              </a:lnSpc>
              <a:spcBef>
                <a:spcPts val="2400"/>
              </a:spcBef>
              <a:buNone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- </a:t>
            </a:r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Modificación non substancial: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Adscripción dos PD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ás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escolas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doutoramento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Proceso simultáneo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nas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tres universidades do 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SUG</a:t>
            </a:r>
          </a:p>
          <a:p>
            <a:pPr marL="0" indent="0" fontAlgn="base">
              <a:lnSpc>
                <a:spcPct val="100000"/>
              </a:lnSpc>
              <a:spcBef>
                <a:spcPts val="2400"/>
              </a:spcBef>
              <a:buNone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- </a:t>
            </a:r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Tramitación da modificación non substancial:</a:t>
            </a:r>
            <a:endParaRPr lang="es-E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Presentación/aprobación da declaración de interés na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UVigo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Presentación do Anexo I na ACSUG (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só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PD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responsabilidade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da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UVigo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)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1. </a:t>
            </a:r>
            <a:r>
              <a:rPr lang="es-ES" sz="2200" dirty="0">
                <a:solidFill>
                  <a:schemeClr val="bg1"/>
                </a:solidFill>
              </a:rPr>
              <a:t>Aprobación, se procede, das </a:t>
            </a:r>
            <a:r>
              <a:rPr lang="es-ES" sz="2200" dirty="0" err="1">
                <a:solidFill>
                  <a:schemeClr val="bg1"/>
                </a:solidFill>
              </a:rPr>
              <a:t>declaracións</a:t>
            </a:r>
            <a:r>
              <a:rPr lang="es-ES" sz="2200" dirty="0">
                <a:solidFill>
                  <a:schemeClr val="bg1"/>
                </a:solidFill>
              </a:rPr>
              <a:t> de interese de </a:t>
            </a:r>
            <a:r>
              <a:rPr lang="es-ES" sz="2200" dirty="0" err="1">
                <a:solidFill>
                  <a:schemeClr val="bg1"/>
                </a:solidFill>
              </a:rPr>
              <a:t>modificacións</a:t>
            </a:r>
            <a:r>
              <a:rPr lang="es-ES" sz="2200" dirty="0">
                <a:solidFill>
                  <a:schemeClr val="bg1"/>
                </a:solidFill>
              </a:rPr>
              <a:t> non </a:t>
            </a:r>
            <a:r>
              <a:rPr lang="es-ES" sz="2200" dirty="0" err="1" smtClean="0">
                <a:solidFill>
                  <a:schemeClr val="bg1"/>
                </a:solidFill>
              </a:rPr>
              <a:t>substanciais</a:t>
            </a:r>
            <a:endParaRPr lang="es-E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42173" y="949753"/>
            <a:ext cx="9452008" cy="514499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Casos diferentes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0" indent="355600" fontAlgn="base">
              <a:lnSpc>
                <a:spcPct val="100000"/>
              </a:lnSpc>
              <a:buNone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   PD exclusivos da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UVigo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que deben adscribirse a EIDO</a:t>
            </a:r>
          </a:p>
          <a:p>
            <a:pPr marL="457200" lvl="1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s-ES" sz="1600" b="1" dirty="0" smtClean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Agua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, Sostenibilidad y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Desarrollo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Ciencia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y Tecnología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Agroalimentaria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Ciencias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de la Educación y del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Comportamiento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Comunicación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Creación </a:t>
            </a:r>
            <a:r>
              <a:rPr lang="es-ES" sz="1600" b="1" dirty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e Investigación en Arte </a:t>
            </a: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Contemporáneo  (</a:t>
            </a:r>
            <a:r>
              <a:rPr lang="es-ES" sz="1600" b="1" dirty="0" err="1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Presentou</a:t>
            </a: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 modificación substancial previa)</a:t>
            </a:r>
            <a:endParaRPr lang="es-ES" sz="1600" b="1" dirty="0">
              <a:solidFill>
                <a:srgbClr val="FF0000"/>
              </a:solidFill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Creatividad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e Innovación Social y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Sostenible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Ecosistemas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Terrestres, Uso Sostenible e Implicaciones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Ambientales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Educación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, Deporte y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Salud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Ingeniería Química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Investigación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en Tecnologías y Procesos Avanzados en la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Industria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Metodología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y Aplicaciones en Ciencias de la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Vida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Ordenación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Jurídica del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Mercado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Sistemas </a:t>
            </a:r>
            <a:r>
              <a:rPr lang="es-ES" sz="1600" b="1" dirty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Software Inteligentes y </a:t>
            </a: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Adaptables  (</a:t>
            </a:r>
            <a:r>
              <a:rPr lang="es-ES" sz="1600" b="1" dirty="0" err="1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Presentou</a:t>
            </a: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 modificación non substancial previa)</a:t>
            </a:r>
            <a:endParaRPr lang="es-ES" sz="1600" b="1" dirty="0">
              <a:solidFill>
                <a:srgbClr val="FF0000"/>
              </a:solidFill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Tecnologías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de la Información y las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Comunicaciones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Traducción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y </a:t>
            </a:r>
            <a:r>
              <a:rPr lang="es-ES" sz="1600" b="1" dirty="0" err="1" smtClean="0">
                <a:latin typeface="Roboto Thin" pitchFamily="2" charset="0"/>
                <a:ea typeface="Roboto Thin" pitchFamily="2" charset="0"/>
              </a:rPr>
              <a:t>Paratraducción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Gestión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y Resolución de Conflictos. Menores, Familia y Justicia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Terapéutica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1. </a:t>
            </a:r>
            <a:r>
              <a:rPr lang="es-ES" sz="2200" dirty="0">
                <a:solidFill>
                  <a:schemeClr val="bg1"/>
                </a:solidFill>
              </a:rPr>
              <a:t>Aprobación, se procede, das </a:t>
            </a:r>
            <a:r>
              <a:rPr lang="es-ES" sz="2200" dirty="0" err="1">
                <a:solidFill>
                  <a:schemeClr val="bg1"/>
                </a:solidFill>
              </a:rPr>
              <a:t>declaracións</a:t>
            </a:r>
            <a:r>
              <a:rPr lang="es-ES" sz="2200" dirty="0">
                <a:solidFill>
                  <a:schemeClr val="bg1"/>
                </a:solidFill>
              </a:rPr>
              <a:t> de interese de </a:t>
            </a:r>
            <a:r>
              <a:rPr lang="es-ES" sz="2200" dirty="0" err="1">
                <a:solidFill>
                  <a:schemeClr val="bg1"/>
                </a:solidFill>
              </a:rPr>
              <a:t>modificacións</a:t>
            </a:r>
            <a:r>
              <a:rPr lang="es-ES" sz="2200" dirty="0">
                <a:solidFill>
                  <a:schemeClr val="bg1"/>
                </a:solidFill>
              </a:rPr>
              <a:t> non </a:t>
            </a:r>
            <a:r>
              <a:rPr lang="es-ES" sz="2200" dirty="0" err="1" smtClean="0">
                <a:solidFill>
                  <a:schemeClr val="bg1"/>
                </a:solidFill>
              </a:rPr>
              <a:t>substanciais</a:t>
            </a:r>
            <a:endParaRPr lang="es-E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0124" y="1545887"/>
            <a:ext cx="11938000" cy="40421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Casos diferentes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452438" indent="0" fontAlgn="base">
              <a:lnSpc>
                <a:spcPct val="100000"/>
              </a:lnSpc>
              <a:buNone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PD interuniversitarios coordinados na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UVigo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que deben adscribirse a EIDO e a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outras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escolas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doutoramento</a:t>
            </a:r>
            <a:endParaRPr lang="es-ES" sz="2400" b="1" dirty="0" smtClean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endParaRPr lang="es-ES" sz="1600" b="1" dirty="0" smtClean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Análisis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Económico y Estrategia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(</a:t>
            </a: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UVI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 +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UDC + USC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)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Biotecnología </a:t>
            </a:r>
            <a:r>
              <a:rPr lang="es-ES" sz="1600" b="1" dirty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Avanzada </a:t>
            </a: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(UVI + UDC)  (</a:t>
            </a:r>
            <a:r>
              <a:rPr lang="es-ES" sz="1600" b="1" dirty="0" err="1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Presentou</a:t>
            </a: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 modificación non substancial previa)</a:t>
            </a:r>
            <a:endParaRPr lang="es-ES" sz="1600" b="1" dirty="0">
              <a:solidFill>
                <a:srgbClr val="FF0000"/>
              </a:solidFill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Equidad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e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Innovación (UVI + UDC + USC +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UCA + UOV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)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Estudios Lingüísticos (UVI + UDC)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Estudios Literarios (UVI + UDC)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Física Aplicada (UVI + UDC)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Tecnología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Aeroespacial: Ingenierías Electromagnética, Electrónica, Informática y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Mecánica (UVI +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UEX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)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err="1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Geotecnologías</a:t>
            </a: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600" b="1" dirty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Aplicadas a la Construcción, Energía e </a:t>
            </a: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Industria (</a:t>
            </a: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UVI</a:t>
            </a: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 +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USAL</a:t>
            </a: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)  (</a:t>
            </a:r>
            <a:r>
              <a:rPr lang="es-ES" sz="1600" b="1" dirty="0" err="1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Presentou</a:t>
            </a: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 modificación non substancial previa)</a:t>
            </a:r>
            <a:endParaRPr lang="es-ES" sz="1600" b="1" dirty="0">
              <a:solidFill>
                <a:srgbClr val="FF0000"/>
              </a:solidFill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endParaRPr lang="es-ES" sz="2400" b="1" dirty="0" smtClean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1. </a:t>
            </a:r>
            <a:r>
              <a:rPr lang="es-ES" sz="2200" dirty="0">
                <a:solidFill>
                  <a:schemeClr val="bg1"/>
                </a:solidFill>
              </a:rPr>
              <a:t>Aprobación, se procede, das </a:t>
            </a:r>
            <a:r>
              <a:rPr lang="es-ES" sz="2200" dirty="0" err="1">
                <a:solidFill>
                  <a:schemeClr val="bg1"/>
                </a:solidFill>
              </a:rPr>
              <a:t>declaracións</a:t>
            </a:r>
            <a:r>
              <a:rPr lang="es-ES" sz="2200" dirty="0">
                <a:solidFill>
                  <a:schemeClr val="bg1"/>
                </a:solidFill>
              </a:rPr>
              <a:t> de interese de </a:t>
            </a:r>
            <a:r>
              <a:rPr lang="es-ES" sz="2200" dirty="0" err="1">
                <a:solidFill>
                  <a:schemeClr val="bg1"/>
                </a:solidFill>
              </a:rPr>
              <a:t>modificacións</a:t>
            </a:r>
            <a:r>
              <a:rPr lang="es-ES" sz="2200" dirty="0">
                <a:solidFill>
                  <a:schemeClr val="bg1"/>
                </a:solidFill>
              </a:rPr>
              <a:t> non </a:t>
            </a:r>
            <a:r>
              <a:rPr lang="es-ES" sz="2200" dirty="0" err="1" smtClean="0">
                <a:solidFill>
                  <a:schemeClr val="bg1"/>
                </a:solidFill>
              </a:rPr>
              <a:t>substanciais</a:t>
            </a:r>
            <a:endParaRPr lang="es-E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9765" y="1559239"/>
            <a:ext cx="11130964" cy="40421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Casos diferentes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452438" indent="0" fontAlgn="base">
              <a:lnSpc>
                <a:spcPct val="100000"/>
              </a:lnSpc>
              <a:buNone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PD interuniversitarios coordinados por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outras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universidades do SUG que deben adscribirse a EIDO e a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outras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escolas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doutoramento</a:t>
            </a:r>
            <a:endParaRPr lang="es-ES" sz="2400" b="1" dirty="0" smtClean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endParaRPr lang="es-ES" sz="1600" b="1" dirty="0" smtClean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Ciencia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y Tecnología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Química (</a:t>
            </a:r>
            <a:r>
              <a:rPr lang="es-ES" sz="1600" b="1" u="sng" dirty="0" smtClean="0">
                <a:latin typeface="Roboto Thin" pitchFamily="2" charset="0"/>
                <a:ea typeface="Roboto Thin" pitchFamily="2" charset="0"/>
              </a:rPr>
              <a:t>USC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 + UVI)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Endocrinología (</a:t>
            </a:r>
            <a:r>
              <a:rPr lang="es-ES" sz="1600" b="1" u="sng" dirty="0" smtClean="0">
                <a:latin typeface="Roboto Thin" pitchFamily="2" charset="0"/>
                <a:ea typeface="Roboto Thin" pitchFamily="2" charset="0"/>
              </a:rPr>
              <a:t>USC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 + UVI) </a:t>
            </a: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(</a:t>
            </a:r>
            <a:r>
              <a:rPr lang="es-ES" sz="1600" b="1" dirty="0" err="1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Presentou</a:t>
            </a: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 modificación substancial)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>
                <a:latin typeface="Roboto Thin" pitchFamily="2" charset="0"/>
                <a:ea typeface="Roboto Thin" pitchFamily="2" charset="0"/>
              </a:rPr>
              <a:t>Estadística e Investigación Operativa (</a:t>
            </a:r>
            <a:r>
              <a:rPr lang="es-ES" sz="1600" b="1" u="sng" dirty="0">
                <a:latin typeface="Roboto Thin" pitchFamily="2" charset="0"/>
                <a:ea typeface="Roboto Thin" pitchFamily="2" charset="0"/>
              </a:rPr>
              <a:t>USC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+ UVI + UDC)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Estudios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Ingleses Avanzados: Lingüística, Literatura y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Cultura (</a:t>
            </a:r>
            <a:r>
              <a:rPr lang="es-ES" sz="1600" b="1" u="sng" dirty="0" smtClean="0">
                <a:latin typeface="Roboto Thin" pitchFamily="2" charset="0"/>
                <a:ea typeface="Roboto Thin" pitchFamily="2" charset="0"/>
              </a:rPr>
              <a:t>USC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 + UVI + UDC)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Láser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, </a:t>
            </a: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Fotónica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 y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Visión (</a:t>
            </a:r>
            <a:r>
              <a:rPr lang="es-ES" sz="1600" b="1" u="sng" dirty="0" smtClean="0">
                <a:latin typeface="Roboto Thin" pitchFamily="2" charset="0"/>
                <a:ea typeface="Roboto Thin" pitchFamily="2" charset="0"/>
              </a:rPr>
              <a:t>USC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 + UVI + UDC)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Métodos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Matemáticos y Simulación Numérica en Ingeniería y Ciencias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Aplicadas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(</a:t>
            </a:r>
            <a:r>
              <a:rPr lang="es-ES" sz="1600" b="1" u="sng" dirty="0">
                <a:latin typeface="Roboto Thin" pitchFamily="2" charset="0"/>
                <a:ea typeface="Roboto Thin" pitchFamily="2" charset="0"/>
              </a:rPr>
              <a:t>USC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+ UVI + UDC)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Protección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del Patrimonio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Cultural (</a:t>
            </a:r>
            <a:r>
              <a:rPr lang="es-E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USC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+ 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UVI + UDC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)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Ciencias del Deporte, Educación Física y Actividad Física Saludable (</a:t>
            </a:r>
            <a:r>
              <a:rPr lang="es-ES" sz="1600" b="1" u="sng" dirty="0" smtClean="0">
                <a:latin typeface="Roboto Thin" pitchFamily="2" charset="0"/>
                <a:ea typeface="Roboto Thin" pitchFamily="2" charset="0"/>
              </a:rPr>
              <a:t>UDC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+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UVI) </a:t>
            </a: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(</a:t>
            </a:r>
            <a:r>
              <a:rPr lang="es-ES" sz="1600" b="1" dirty="0" err="1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Presentou</a:t>
            </a:r>
            <a:r>
              <a:rPr lang="es-ES" sz="16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 modificación substancial)</a:t>
            </a:r>
            <a:endParaRPr lang="es-ES" sz="2400" b="1" dirty="0" smtClean="0">
              <a:solidFill>
                <a:srgbClr val="FF0000"/>
              </a:solidFill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endParaRPr lang="es-ES" sz="2400" b="1" dirty="0" smtClean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1. </a:t>
            </a:r>
            <a:r>
              <a:rPr lang="es-ES" sz="2200" dirty="0">
                <a:solidFill>
                  <a:schemeClr val="bg1"/>
                </a:solidFill>
              </a:rPr>
              <a:t>Aprobación, se procede, das </a:t>
            </a:r>
            <a:r>
              <a:rPr lang="es-ES" sz="2200" dirty="0" err="1">
                <a:solidFill>
                  <a:schemeClr val="bg1"/>
                </a:solidFill>
              </a:rPr>
              <a:t>declaracións</a:t>
            </a:r>
            <a:r>
              <a:rPr lang="es-ES" sz="2200" dirty="0">
                <a:solidFill>
                  <a:schemeClr val="bg1"/>
                </a:solidFill>
              </a:rPr>
              <a:t> de interese de </a:t>
            </a:r>
            <a:r>
              <a:rPr lang="es-ES" sz="2200" dirty="0" err="1">
                <a:solidFill>
                  <a:schemeClr val="bg1"/>
                </a:solidFill>
              </a:rPr>
              <a:t>modificacións</a:t>
            </a:r>
            <a:r>
              <a:rPr lang="es-ES" sz="2200" dirty="0">
                <a:solidFill>
                  <a:schemeClr val="bg1"/>
                </a:solidFill>
              </a:rPr>
              <a:t> non </a:t>
            </a:r>
            <a:r>
              <a:rPr lang="es-ES" sz="2200" dirty="0" err="1" smtClean="0">
                <a:solidFill>
                  <a:schemeClr val="bg1"/>
                </a:solidFill>
              </a:rPr>
              <a:t>substanciais</a:t>
            </a:r>
            <a:endParaRPr lang="es-E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3138" y="1967269"/>
            <a:ext cx="11130964" cy="23134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Casos diferentes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452438" indent="0" fontAlgn="base">
              <a:lnSpc>
                <a:spcPct val="100000"/>
              </a:lnSpc>
              <a:buNone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PD interuniversitarios coordinados por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outras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universidades </a:t>
            </a:r>
            <a:r>
              <a:rPr lang="es-ES" sz="2400" b="1" dirty="0" err="1" smtClean="0">
                <a:latin typeface="Roboto Thin" pitchFamily="2" charset="0"/>
                <a:ea typeface="Roboto Thin" pitchFamily="2" charset="0"/>
              </a:rPr>
              <a:t>fora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 do SUG que deben adscribirse a EIDO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endParaRPr lang="es-ES" sz="1600" b="1" dirty="0" smtClean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Eficiencia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Energética y Sostenibilidad en Ingeniería y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Arquitectura (</a:t>
            </a:r>
            <a:r>
              <a:rPr lang="es-ES" sz="1600" b="1" u="sng" dirty="0" smtClean="0">
                <a:latin typeface="Roboto Thin" pitchFamily="2" charset="0"/>
                <a:ea typeface="Roboto Thin" pitchFamily="2" charset="0"/>
              </a:rPr>
              <a:t>UPV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 + </a:t>
            </a: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UVI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 + UBU)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Turismo (</a:t>
            </a:r>
            <a:r>
              <a:rPr lang="es-ES" sz="1600" b="1" u="sng" dirty="0" smtClean="0">
                <a:latin typeface="Roboto Thin" pitchFamily="2" charset="0"/>
                <a:ea typeface="Roboto Thin" pitchFamily="2" charset="0"/>
              </a:rPr>
              <a:t>UMAL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 + </a:t>
            </a: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UVI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 + …)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Química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Teórica y Modelización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Computacional (</a:t>
            </a:r>
            <a:r>
              <a:rPr lang="es-ES" sz="1600" b="1" u="sng" dirty="0" smtClean="0">
                <a:latin typeface="Roboto Thin" pitchFamily="2" charset="0"/>
                <a:ea typeface="Roboto Thin" pitchFamily="2" charset="0"/>
              </a:rPr>
              <a:t>UAM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 + </a:t>
            </a: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UVI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 + …)</a:t>
            </a:r>
            <a:endParaRPr lang="es-ES" sz="2400" b="1" dirty="0" smtClean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1. </a:t>
            </a:r>
            <a:r>
              <a:rPr lang="es-ES" sz="2200" dirty="0">
                <a:solidFill>
                  <a:schemeClr val="bg1"/>
                </a:solidFill>
              </a:rPr>
              <a:t>Aprobación, se procede, das </a:t>
            </a:r>
            <a:r>
              <a:rPr lang="es-ES" sz="2200" dirty="0" err="1">
                <a:solidFill>
                  <a:schemeClr val="bg1"/>
                </a:solidFill>
              </a:rPr>
              <a:t>declaracións</a:t>
            </a:r>
            <a:r>
              <a:rPr lang="es-ES" sz="2200" dirty="0">
                <a:solidFill>
                  <a:schemeClr val="bg1"/>
                </a:solidFill>
              </a:rPr>
              <a:t> de interese de </a:t>
            </a:r>
            <a:r>
              <a:rPr lang="es-ES" sz="2200" dirty="0" err="1">
                <a:solidFill>
                  <a:schemeClr val="bg1"/>
                </a:solidFill>
              </a:rPr>
              <a:t>modificacións</a:t>
            </a:r>
            <a:r>
              <a:rPr lang="es-ES" sz="2200" dirty="0">
                <a:solidFill>
                  <a:schemeClr val="bg1"/>
                </a:solidFill>
              </a:rPr>
              <a:t> non </a:t>
            </a:r>
            <a:r>
              <a:rPr lang="es-ES" sz="2200" dirty="0" err="1" smtClean="0">
                <a:solidFill>
                  <a:schemeClr val="bg1"/>
                </a:solidFill>
              </a:rPr>
              <a:t>substanciais</a:t>
            </a:r>
            <a:endParaRPr lang="es-E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0520" y="1886695"/>
            <a:ext cx="9288378" cy="26827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Casos diferentes</a:t>
            </a: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452438" indent="0" fontAlgn="base">
              <a:lnSpc>
                <a:spcPct val="100000"/>
              </a:lnSpc>
              <a:buNone/>
            </a:pPr>
            <a:r>
              <a:rPr lang="es-ES" sz="2400" b="1" dirty="0" smtClean="0">
                <a:latin typeface="Roboto Thin" pitchFamily="2" charset="0"/>
                <a:ea typeface="Roboto Thin" pitchFamily="2" charset="0"/>
              </a:rPr>
              <a:t>PD sin necesidad de modificación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endParaRPr lang="es-ES" sz="1600" b="1" dirty="0" smtClean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Ciencias 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Marinas, Tecnología y Gestión (</a:t>
            </a:r>
            <a:r>
              <a:rPr lang="es-ES" sz="1600" b="1" u="sng" dirty="0">
                <a:latin typeface="Roboto Thin" pitchFamily="2" charset="0"/>
                <a:ea typeface="Roboto Thin" pitchFamily="2" charset="0"/>
              </a:rPr>
              <a:t>UVI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+ USC + UDC + …)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>
                <a:latin typeface="Roboto Thin" pitchFamily="2" charset="0"/>
                <a:ea typeface="Roboto Thin" pitchFamily="2" charset="0"/>
              </a:rPr>
              <a:t>Ciencias Sociales y Envejecimiento (</a:t>
            </a:r>
            <a:r>
              <a:rPr lang="es-ES" sz="1600" b="1" u="sng" dirty="0">
                <a:latin typeface="Roboto Thin" pitchFamily="2" charset="0"/>
                <a:ea typeface="Roboto Thin" pitchFamily="2" charset="0"/>
              </a:rPr>
              <a:t>UVI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+ USC + UDC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)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Nanociencia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y </a:t>
            </a:r>
            <a:r>
              <a:rPr lang="es-ES" sz="1600" b="1" dirty="0" smtClean="0">
                <a:latin typeface="Roboto Thin" pitchFamily="2" charset="0"/>
                <a:ea typeface="Roboto Thin" pitchFamily="2" charset="0"/>
              </a:rPr>
              <a:t>Biomedicina (UVI)</a:t>
            </a:r>
            <a:endParaRPr lang="es-ES" sz="1600" b="1" dirty="0">
              <a:latin typeface="Roboto Thin" pitchFamily="2" charset="0"/>
              <a:ea typeface="Roboto Thin" pitchFamily="2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>
                <a:latin typeface="Roboto Thin" pitchFamily="2" charset="0"/>
                <a:ea typeface="Roboto Thin" pitchFamily="2" charset="0"/>
              </a:rPr>
              <a:t>Neurociencia y Psicología Clínica (</a:t>
            </a:r>
            <a:r>
              <a:rPr lang="es-ES" sz="1600" b="1" u="sng" dirty="0">
                <a:latin typeface="Roboto Thin" pitchFamily="2" charset="0"/>
                <a:ea typeface="Roboto Thin" pitchFamily="2" charset="0"/>
              </a:rPr>
              <a:t>USC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+ UVI + UDC)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s-ES" sz="1600" b="1" dirty="0">
                <a:latin typeface="Roboto Thin" pitchFamily="2" charset="0"/>
                <a:ea typeface="Roboto Thin" pitchFamily="2" charset="0"/>
              </a:rPr>
              <a:t>Matemáticas y Aplicaciones (</a:t>
            </a:r>
            <a:r>
              <a:rPr lang="es-ES" sz="1600" b="1" u="sng" dirty="0">
                <a:latin typeface="Roboto Thin" pitchFamily="2" charset="0"/>
                <a:ea typeface="Roboto Thin" pitchFamily="2" charset="0"/>
              </a:rPr>
              <a:t>USC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+ UVI + UDC + …)</a:t>
            </a:r>
          </a:p>
          <a:p>
            <a:pPr marL="457200" lvl="1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s-ES" sz="16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1. </a:t>
            </a:r>
            <a:r>
              <a:rPr lang="es-ES" sz="2200" dirty="0">
                <a:solidFill>
                  <a:schemeClr val="bg1"/>
                </a:solidFill>
              </a:rPr>
              <a:t>Aprobación, se procede, das </a:t>
            </a:r>
            <a:r>
              <a:rPr lang="es-ES" sz="2200" dirty="0" err="1">
                <a:solidFill>
                  <a:schemeClr val="bg1"/>
                </a:solidFill>
              </a:rPr>
              <a:t>declaracións</a:t>
            </a:r>
            <a:r>
              <a:rPr lang="es-ES" sz="2200" dirty="0">
                <a:solidFill>
                  <a:schemeClr val="bg1"/>
                </a:solidFill>
              </a:rPr>
              <a:t> de interese de </a:t>
            </a:r>
            <a:r>
              <a:rPr lang="es-ES" sz="2200" dirty="0" err="1">
                <a:solidFill>
                  <a:schemeClr val="bg1"/>
                </a:solidFill>
              </a:rPr>
              <a:t>modificacións</a:t>
            </a:r>
            <a:r>
              <a:rPr lang="es-ES" sz="2200" dirty="0">
                <a:solidFill>
                  <a:schemeClr val="bg1"/>
                </a:solidFill>
              </a:rPr>
              <a:t> non </a:t>
            </a:r>
            <a:r>
              <a:rPr lang="es-ES" sz="2200" dirty="0" err="1" smtClean="0">
                <a:solidFill>
                  <a:schemeClr val="bg1"/>
                </a:solidFill>
              </a:rPr>
              <a:t>substanciais</a:t>
            </a:r>
            <a:endParaRPr lang="es-E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5B1E08-9DE9-C225-3B2D-44393FAA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337" y="-269883"/>
            <a:ext cx="12722675" cy="71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4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669</Words>
  <Application>Microsoft Office PowerPoint</Application>
  <PresentationFormat>Panorámica</PresentationFormat>
  <Paragraphs>74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Campus Simple</vt:lpstr>
      <vt:lpstr>New Baskerville</vt:lpstr>
      <vt:lpstr>Roboto</vt:lpstr>
      <vt:lpstr>Roboto Th</vt:lpstr>
      <vt:lpstr>Roboto Thin</vt:lpstr>
      <vt:lpstr>Tema de Office</vt:lpstr>
      <vt:lpstr>EIDO</vt:lpstr>
      <vt:lpstr>Orden do día</vt:lpstr>
      <vt:lpstr>1. Aprobación, se procede, das declaracións de interese de modificacións non substanciais</vt:lpstr>
      <vt:lpstr>1. Aprobación, se procede, das declaracións de interese de modificacións non substanciais</vt:lpstr>
      <vt:lpstr>1. Aprobación, se procede, das declaracións de interese de modificacións non substanciais</vt:lpstr>
      <vt:lpstr>1. Aprobación, se procede, das declaracións de interese de modificacións non substanciais</vt:lpstr>
      <vt:lpstr>1. Aprobación, se procede, das declaracións de interese de modificacións non substanciais</vt:lpstr>
      <vt:lpstr>1. Aprobación, se procede, das declaracións de interese de modificacións non substanciais</vt:lpstr>
      <vt:lpstr>Presentación de PowerPoint</vt:lpstr>
    </vt:vector>
  </TitlesOfParts>
  <Company>Universidade de Vigo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EIDO - Comisión de Calidade</dc:title>
  <dc:creator>Nacho</dc:creator>
  <cp:lastModifiedBy>Ignacio Pérez Juste</cp:lastModifiedBy>
  <cp:revision>113</cp:revision>
  <dcterms:created xsi:type="dcterms:W3CDTF">2021-10-25T10:06:46Z</dcterms:created>
  <dcterms:modified xsi:type="dcterms:W3CDTF">2024-01-15T00:01:05Z</dcterms:modified>
</cp:coreProperties>
</file>